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52"/>
  </p:notesMasterIdLst>
  <p:sldIdLst>
    <p:sldId id="256" r:id="rId5"/>
    <p:sldId id="295" r:id="rId6"/>
    <p:sldId id="259" r:id="rId7"/>
    <p:sldId id="257" r:id="rId8"/>
    <p:sldId id="296" r:id="rId9"/>
    <p:sldId id="298" r:id="rId10"/>
    <p:sldId id="297" r:id="rId11"/>
    <p:sldId id="319" r:id="rId12"/>
    <p:sldId id="318" r:id="rId13"/>
    <p:sldId id="301" r:id="rId14"/>
    <p:sldId id="302" r:id="rId15"/>
    <p:sldId id="321" r:id="rId16"/>
    <p:sldId id="306" r:id="rId17"/>
    <p:sldId id="308" r:id="rId18"/>
    <p:sldId id="316" r:id="rId19"/>
    <p:sldId id="320" r:id="rId20"/>
    <p:sldId id="324" r:id="rId21"/>
    <p:sldId id="344" r:id="rId22"/>
    <p:sldId id="346" r:id="rId23"/>
    <p:sldId id="347" r:id="rId24"/>
    <p:sldId id="348" r:id="rId25"/>
    <p:sldId id="349" r:id="rId26"/>
    <p:sldId id="350" r:id="rId27"/>
    <p:sldId id="351" r:id="rId28"/>
    <p:sldId id="352" r:id="rId29"/>
    <p:sldId id="353" r:id="rId30"/>
    <p:sldId id="356" r:id="rId31"/>
    <p:sldId id="357" r:id="rId32"/>
    <p:sldId id="322" r:id="rId33"/>
    <p:sldId id="342" r:id="rId34"/>
    <p:sldId id="325" r:id="rId35"/>
    <p:sldId id="326" r:id="rId36"/>
    <p:sldId id="327" r:id="rId37"/>
    <p:sldId id="330" r:id="rId38"/>
    <p:sldId id="333" r:id="rId39"/>
    <p:sldId id="335" r:id="rId40"/>
    <p:sldId id="336" r:id="rId41"/>
    <p:sldId id="363" r:id="rId42"/>
    <p:sldId id="364" r:id="rId43"/>
    <p:sldId id="367" r:id="rId44"/>
    <p:sldId id="368" r:id="rId45"/>
    <p:sldId id="369" r:id="rId46"/>
    <p:sldId id="370" r:id="rId47"/>
    <p:sldId id="371" r:id="rId48"/>
    <p:sldId id="372" r:id="rId49"/>
    <p:sldId id="373" r:id="rId50"/>
    <p:sldId id="384" r:id="rId51"/>
  </p:sldIdLst>
  <p:sldSz cx="9144000" cy="5143500" type="screen16x9"/>
  <p:notesSz cx="6858000" cy="9144000"/>
  <p:embeddedFontLst>
    <p:embeddedFont>
      <p:font typeface="Oswald" panose="00000500000000000000" pitchFamily="2" charset="0"/>
      <p:regular r:id="rId53"/>
      <p:bold r:id="rId54"/>
    </p:embeddedFont>
    <p:embeddedFont>
      <p:font typeface="Roboto Condensed" panose="02000000000000000000" pitchFamily="2" charset="0"/>
      <p:regular r:id="rId55"/>
      <p:bold r:id="rId56"/>
      <p:italic r:id="rId57"/>
      <p:boldItalic r:id="rId58"/>
    </p:embeddedFont>
    <p:embeddedFont>
      <p:font typeface="나눔고딕" panose="020D0604000000000000" pitchFamily="50" charset="-127"/>
      <p:regular r:id="rId59"/>
      <p:bold r:id="rId60"/>
    </p:embeddedFont>
    <p:embeddedFont>
      <p:font typeface="맑은 고딕" panose="020B0503020000020004" pitchFamily="50" charset="-127"/>
      <p:regular r:id="rId61"/>
      <p:bold r:id="rId62"/>
    </p:embeddedFont>
    <p:embeddedFont>
      <p:font typeface="휴먼엑스포" panose="02030504000101010101" pitchFamily="18" charset="-127"/>
      <p:regular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96BF"/>
    <a:srgbClr val="6D7378"/>
    <a:srgbClr val="898E92"/>
    <a:srgbClr val="4BB5D9"/>
    <a:srgbClr val="81D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566EC9-B83E-4B96-AC32-FDC3E1D7516B}">
  <a:tblStyle styleId="{04566EC9-B83E-4B96-AC32-FDC3E1D751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839084-D9A6-46FB-A549-F44BDC8C2DE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86900" autoAdjust="0"/>
  </p:normalViewPr>
  <p:slideViewPr>
    <p:cSldViewPr>
      <p:cViewPr varScale="1">
        <p:scale>
          <a:sx n="104" d="100"/>
          <a:sy n="104" d="100"/>
        </p:scale>
        <p:origin x="8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3082" y="72"/>
      </p:cViewPr>
      <p:guideLst/>
    </p:cSldViewPr>
  </p:notesViewPr>
  <p:gridSpacing cx="360000" cy="360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font" Target="fonts/font3.fntdata"/><Relationship Id="rId63" Type="http://schemas.openxmlformats.org/officeDocument/2006/relationships/font" Target="fonts/font11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font" Target="fonts/font9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4.fntdata"/><Relationship Id="rId64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7.fntdata"/><Relationship Id="rId67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5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D1E8CA-08A7-475E-8055-18D58BBAE8A4}" type="doc">
      <dgm:prSet loTypeId="urn:microsoft.com/office/officeart/2008/layout/Squa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03F4B06-4292-4C98-88D5-22640638C44F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소비자 측면</a:t>
          </a:r>
        </a:p>
      </dgm:t>
    </dgm:pt>
    <dgm:pt modelId="{A18AD790-39DE-42EF-A92B-D69548838985}" type="parTrans" cxnId="{8DD974E2-982F-482C-BF16-B39966EFE982}">
      <dgm:prSet/>
      <dgm:spPr/>
      <dgm:t>
        <a:bodyPr/>
        <a:lstStyle/>
        <a:p>
          <a:pPr latinLnBrk="1"/>
          <a:endParaRPr lang="ko-KR" altLang="en-US"/>
        </a:p>
      </dgm:t>
    </dgm:pt>
    <dgm:pt modelId="{19A0FD19-25EF-4CDF-9D58-E56AB5F489EB}" type="sibTrans" cxnId="{8DD974E2-982F-482C-BF16-B39966EFE982}">
      <dgm:prSet/>
      <dgm:spPr/>
      <dgm:t>
        <a:bodyPr/>
        <a:lstStyle/>
        <a:p>
          <a:pPr latinLnBrk="1"/>
          <a:endParaRPr lang="ko-KR" altLang="en-US"/>
        </a:p>
      </dgm:t>
    </dgm:pt>
    <dgm:pt modelId="{B6C6EDCD-06C7-4CD5-9BCD-0389D2638A80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접근성이 높은 웹서비스</a:t>
          </a:r>
        </a:p>
      </dgm:t>
    </dgm:pt>
    <dgm:pt modelId="{59EB1387-96D2-462E-A98B-201866CB63BC}" type="parTrans" cxnId="{BAE5BD86-9DD5-4713-91C9-5A1288D8BB1C}">
      <dgm:prSet/>
      <dgm:spPr/>
      <dgm:t>
        <a:bodyPr/>
        <a:lstStyle/>
        <a:p>
          <a:pPr latinLnBrk="1"/>
          <a:endParaRPr lang="ko-KR" altLang="en-US"/>
        </a:p>
      </dgm:t>
    </dgm:pt>
    <dgm:pt modelId="{E0BD90B1-A77D-45A8-9838-F2F55C6E7CB3}" type="sibTrans" cxnId="{BAE5BD86-9DD5-4713-91C9-5A1288D8BB1C}">
      <dgm:prSet/>
      <dgm:spPr/>
      <dgm:t>
        <a:bodyPr/>
        <a:lstStyle/>
        <a:p>
          <a:pPr latinLnBrk="1"/>
          <a:endParaRPr lang="ko-KR" altLang="en-US"/>
        </a:p>
      </dgm:t>
    </dgm:pt>
    <dgm:pt modelId="{CD1BBA3A-88CC-4400-A363-BFDE70316FAC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 소비자가 쉽게 사회에 유익한</a:t>
          </a:r>
          <a:b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기업을 찾을 수 있다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</a:p>
      </dgm:t>
    </dgm:pt>
    <dgm:pt modelId="{8DDB55EB-2CC0-44CD-B4D1-C2BF7FAE42B4}" type="parTrans" cxnId="{1B36A7C7-88F7-4B5F-8D85-CDE1474BA6E7}">
      <dgm:prSet/>
      <dgm:spPr/>
      <dgm:t>
        <a:bodyPr/>
        <a:lstStyle/>
        <a:p>
          <a:pPr latinLnBrk="1"/>
          <a:endParaRPr lang="ko-KR" altLang="en-US"/>
        </a:p>
      </dgm:t>
    </dgm:pt>
    <dgm:pt modelId="{DF15C94D-5161-4643-9F72-40EF509CA5B0}" type="sibTrans" cxnId="{1B36A7C7-88F7-4B5F-8D85-CDE1474BA6E7}">
      <dgm:prSet/>
      <dgm:spPr/>
      <dgm:t>
        <a:bodyPr/>
        <a:lstStyle/>
        <a:p>
          <a:pPr latinLnBrk="1"/>
          <a:endParaRPr lang="ko-KR" altLang="en-US"/>
        </a:p>
      </dgm:t>
    </dgm:pt>
    <dgm:pt modelId="{E4F49591-A0AB-467B-AA6D-A9C5D5228CB3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 측면</a:t>
          </a:r>
        </a:p>
      </dgm:t>
    </dgm:pt>
    <dgm:pt modelId="{8ABA4594-2B31-4020-8BC6-257A030E759B}" type="parTrans" cxnId="{A48F54D8-E3DA-4A4C-AEAD-3F86858498C2}">
      <dgm:prSet/>
      <dgm:spPr/>
      <dgm:t>
        <a:bodyPr/>
        <a:lstStyle/>
        <a:p>
          <a:pPr latinLnBrk="1"/>
          <a:endParaRPr lang="ko-KR" altLang="en-US"/>
        </a:p>
      </dgm:t>
    </dgm:pt>
    <dgm:pt modelId="{07F5F41F-55FE-4144-8426-53096B8FB803}" type="sibTrans" cxnId="{A48F54D8-E3DA-4A4C-AEAD-3F86858498C2}">
      <dgm:prSet/>
      <dgm:spPr/>
      <dgm:t>
        <a:bodyPr/>
        <a:lstStyle/>
        <a:p>
          <a:pPr latinLnBrk="1"/>
          <a:endParaRPr lang="ko-KR" altLang="en-US"/>
        </a:p>
      </dgm:t>
    </dgm:pt>
    <dgm:pt modelId="{B3BD783C-6AAC-4414-BB50-242E6B1A9BEE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가치 소비자 층의 지출 유도</a:t>
          </a:r>
        </a:p>
      </dgm:t>
    </dgm:pt>
    <dgm:pt modelId="{BAAD3133-390C-4EC8-919C-6EF2FCDE01CB}" type="parTrans" cxnId="{F46725A5-EA18-4EB5-86D5-7BDC3734E570}">
      <dgm:prSet/>
      <dgm:spPr/>
      <dgm:t>
        <a:bodyPr/>
        <a:lstStyle/>
        <a:p>
          <a:pPr latinLnBrk="1"/>
          <a:endParaRPr lang="ko-KR" altLang="en-US"/>
        </a:p>
      </dgm:t>
    </dgm:pt>
    <dgm:pt modelId="{3B031573-88A2-4644-84F1-DE4887FC60B6}" type="sibTrans" cxnId="{F46725A5-EA18-4EB5-86D5-7BDC3734E570}">
      <dgm:prSet/>
      <dgm:spPr/>
      <dgm:t>
        <a:bodyPr/>
        <a:lstStyle/>
        <a:p>
          <a:pPr latinLnBrk="1"/>
          <a:endParaRPr lang="ko-KR" altLang="en-US"/>
        </a:p>
      </dgm:t>
    </dgm:pt>
    <dgm:pt modelId="{9A8684E6-0E6D-4072-B970-F425ACED0A61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∴기업의 사회 기여를 촉진한다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32014C03-A854-41F2-AC05-28C6CE390886}" type="parTrans" cxnId="{7B9EBBCB-AE5E-455C-8CB8-7F24DC0E0282}">
      <dgm:prSet/>
      <dgm:spPr/>
      <dgm:t>
        <a:bodyPr/>
        <a:lstStyle/>
        <a:p>
          <a:pPr latinLnBrk="1"/>
          <a:endParaRPr lang="ko-KR" altLang="en-US"/>
        </a:p>
      </dgm:t>
    </dgm:pt>
    <dgm:pt modelId="{546E8E60-8515-47BD-8AE8-3F002A4AB6E4}" type="sibTrans" cxnId="{7B9EBBCB-AE5E-455C-8CB8-7F24DC0E0282}">
      <dgm:prSet/>
      <dgm:spPr/>
      <dgm:t>
        <a:bodyPr/>
        <a:lstStyle/>
        <a:p>
          <a:pPr latinLnBrk="1"/>
          <a:endParaRPr lang="ko-KR" altLang="en-US"/>
        </a:p>
      </dgm:t>
    </dgm:pt>
    <dgm:pt modelId="{A9ACE220-F500-45ED-B7E5-68B4B7ED8083}" type="pres">
      <dgm:prSet presAssocID="{5BD1E8CA-08A7-475E-8055-18D58BBAE8A4}" presName="layout" presStyleCnt="0">
        <dgm:presLayoutVars>
          <dgm:chMax/>
          <dgm:chPref/>
          <dgm:dir/>
          <dgm:resizeHandles/>
        </dgm:presLayoutVars>
      </dgm:prSet>
      <dgm:spPr/>
    </dgm:pt>
    <dgm:pt modelId="{030262B0-0EA5-4EA3-83DB-3840338F1E4D}" type="pres">
      <dgm:prSet presAssocID="{C03F4B06-4292-4C98-88D5-22640638C44F}" presName="root" presStyleCnt="0">
        <dgm:presLayoutVars>
          <dgm:chMax/>
          <dgm:chPref/>
        </dgm:presLayoutVars>
      </dgm:prSet>
      <dgm:spPr/>
    </dgm:pt>
    <dgm:pt modelId="{C951C1C1-C78A-4503-B95F-F8B180308359}" type="pres">
      <dgm:prSet presAssocID="{C03F4B06-4292-4C98-88D5-22640638C44F}" presName="rootComposite" presStyleCnt="0">
        <dgm:presLayoutVars/>
      </dgm:prSet>
      <dgm:spPr/>
    </dgm:pt>
    <dgm:pt modelId="{6626C130-48C4-4713-9E27-EB0655D77FBB}" type="pres">
      <dgm:prSet presAssocID="{C03F4B06-4292-4C98-88D5-22640638C44F}" presName="ParentAccent" presStyleLbl="alignNode1" presStyleIdx="0" presStyleCnt="2"/>
      <dgm:spPr/>
    </dgm:pt>
    <dgm:pt modelId="{419AC5AB-1DB0-4F35-A9FF-7575992F2216}" type="pres">
      <dgm:prSet presAssocID="{C03F4B06-4292-4C98-88D5-22640638C44F}" presName="ParentSmallAccent" presStyleLbl="fgAcc1" presStyleIdx="0" presStyleCnt="2"/>
      <dgm:spPr/>
    </dgm:pt>
    <dgm:pt modelId="{46D3DF5B-E5B2-4DD2-9114-BF9CCC4CA77B}" type="pres">
      <dgm:prSet presAssocID="{C03F4B06-4292-4C98-88D5-22640638C44F}" presName="Parent" presStyleLbl="revTx" presStyleIdx="0" presStyleCnt="6">
        <dgm:presLayoutVars>
          <dgm:chMax/>
          <dgm:chPref val="4"/>
          <dgm:bulletEnabled val="1"/>
        </dgm:presLayoutVars>
      </dgm:prSet>
      <dgm:spPr/>
    </dgm:pt>
    <dgm:pt modelId="{1A18D899-6951-496D-B7AF-E7FFEB4B13AC}" type="pres">
      <dgm:prSet presAssocID="{C03F4B06-4292-4C98-88D5-22640638C44F}" presName="childShape" presStyleCnt="0">
        <dgm:presLayoutVars>
          <dgm:chMax val="0"/>
          <dgm:chPref val="0"/>
        </dgm:presLayoutVars>
      </dgm:prSet>
      <dgm:spPr/>
    </dgm:pt>
    <dgm:pt modelId="{5F8AE4E4-AD8E-48AF-B854-E498307F5658}" type="pres">
      <dgm:prSet presAssocID="{B6C6EDCD-06C7-4CD5-9BCD-0389D2638A80}" presName="childComposite" presStyleCnt="0">
        <dgm:presLayoutVars>
          <dgm:chMax val="0"/>
          <dgm:chPref val="0"/>
        </dgm:presLayoutVars>
      </dgm:prSet>
      <dgm:spPr/>
    </dgm:pt>
    <dgm:pt modelId="{4205114C-9B09-4BB9-BE90-88393DBAEC46}" type="pres">
      <dgm:prSet presAssocID="{B6C6EDCD-06C7-4CD5-9BCD-0389D2638A80}" presName="ChildAccent" presStyleLbl="solidFgAcc1" presStyleIdx="0" presStyleCnt="4"/>
      <dgm:spPr/>
    </dgm:pt>
    <dgm:pt modelId="{CE8E8939-D04E-49A0-B9F3-6BCA5AF63474}" type="pres">
      <dgm:prSet presAssocID="{B6C6EDCD-06C7-4CD5-9BCD-0389D2638A80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9369BCF0-BDD9-483D-8CB6-9493DBE0682F}" type="pres">
      <dgm:prSet presAssocID="{CD1BBA3A-88CC-4400-A363-BFDE70316FAC}" presName="childComposite" presStyleCnt="0">
        <dgm:presLayoutVars>
          <dgm:chMax val="0"/>
          <dgm:chPref val="0"/>
        </dgm:presLayoutVars>
      </dgm:prSet>
      <dgm:spPr/>
    </dgm:pt>
    <dgm:pt modelId="{D4334F4D-7547-4B8C-AAA6-E037E7259A2B}" type="pres">
      <dgm:prSet presAssocID="{CD1BBA3A-88CC-4400-A363-BFDE70316FAC}" presName="ChildAccent" presStyleLbl="solidFgAcc1" presStyleIdx="1" presStyleCnt="4"/>
      <dgm:spPr/>
    </dgm:pt>
    <dgm:pt modelId="{8DE7B4BD-1225-4463-9D11-11BFB20D7E78}" type="pres">
      <dgm:prSet presAssocID="{CD1BBA3A-88CC-4400-A363-BFDE70316FAC}" presName="Child" presStyleLbl="revTx" presStyleIdx="2" presStyleCnt="6" custScaleY="198161">
        <dgm:presLayoutVars>
          <dgm:chMax val="0"/>
          <dgm:chPref val="0"/>
          <dgm:bulletEnabled val="1"/>
        </dgm:presLayoutVars>
      </dgm:prSet>
      <dgm:spPr/>
    </dgm:pt>
    <dgm:pt modelId="{6A5C7934-40A2-4CE1-B33E-836B1A33BDD6}" type="pres">
      <dgm:prSet presAssocID="{E4F49591-A0AB-467B-AA6D-A9C5D5228CB3}" presName="root" presStyleCnt="0">
        <dgm:presLayoutVars>
          <dgm:chMax/>
          <dgm:chPref/>
        </dgm:presLayoutVars>
      </dgm:prSet>
      <dgm:spPr/>
    </dgm:pt>
    <dgm:pt modelId="{BC99DC11-2AE5-4ACD-A91A-C81334DF73C1}" type="pres">
      <dgm:prSet presAssocID="{E4F49591-A0AB-467B-AA6D-A9C5D5228CB3}" presName="rootComposite" presStyleCnt="0">
        <dgm:presLayoutVars/>
      </dgm:prSet>
      <dgm:spPr/>
    </dgm:pt>
    <dgm:pt modelId="{5FC7F7A8-9406-4DD2-97CF-87800F717282}" type="pres">
      <dgm:prSet presAssocID="{E4F49591-A0AB-467B-AA6D-A9C5D5228CB3}" presName="ParentAccent" presStyleLbl="alignNode1" presStyleIdx="1" presStyleCnt="2"/>
      <dgm:spPr/>
    </dgm:pt>
    <dgm:pt modelId="{49C54A8A-D139-4964-B989-64EF965A92BA}" type="pres">
      <dgm:prSet presAssocID="{E4F49591-A0AB-467B-AA6D-A9C5D5228CB3}" presName="ParentSmallAccent" presStyleLbl="fgAcc1" presStyleIdx="1" presStyleCnt="2"/>
      <dgm:spPr/>
    </dgm:pt>
    <dgm:pt modelId="{98B4991E-6F73-46AC-B5B1-05BE44468EC3}" type="pres">
      <dgm:prSet presAssocID="{E4F49591-A0AB-467B-AA6D-A9C5D5228CB3}" presName="Parent" presStyleLbl="revTx" presStyleIdx="3" presStyleCnt="6">
        <dgm:presLayoutVars>
          <dgm:chMax/>
          <dgm:chPref val="4"/>
          <dgm:bulletEnabled val="1"/>
        </dgm:presLayoutVars>
      </dgm:prSet>
      <dgm:spPr/>
    </dgm:pt>
    <dgm:pt modelId="{FA5505E6-3571-4EEF-992E-01DA49D86FCD}" type="pres">
      <dgm:prSet presAssocID="{E4F49591-A0AB-467B-AA6D-A9C5D5228CB3}" presName="childShape" presStyleCnt="0">
        <dgm:presLayoutVars>
          <dgm:chMax val="0"/>
          <dgm:chPref val="0"/>
        </dgm:presLayoutVars>
      </dgm:prSet>
      <dgm:spPr/>
    </dgm:pt>
    <dgm:pt modelId="{B84478A2-F252-4610-A7DE-CE7DCA2E057D}" type="pres">
      <dgm:prSet presAssocID="{B3BD783C-6AAC-4414-BB50-242E6B1A9BEE}" presName="childComposite" presStyleCnt="0">
        <dgm:presLayoutVars>
          <dgm:chMax val="0"/>
          <dgm:chPref val="0"/>
        </dgm:presLayoutVars>
      </dgm:prSet>
      <dgm:spPr/>
    </dgm:pt>
    <dgm:pt modelId="{79FB4381-1009-4849-8626-46060C9062E3}" type="pres">
      <dgm:prSet presAssocID="{B3BD783C-6AAC-4414-BB50-242E6B1A9BEE}" presName="ChildAccent" presStyleLbl="solidFgAcc1" presStyleIdx="2" presStyleCnt="4"/>
      <dgm:spPr/>
    </dgm:pt>
    <dgm:pt modelId="{6A823461-77D9-4C15-8A9F-1EF45BFC094F}" type="pres">
      <dgm:prSet presAssocID="{B3BD783C-6AAC-4414-BB50-242E6B1A9BEE}" presName="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EE651C0C-E45B-4155-8926-925628A76E4E}" type="pres">
      <dgm:prSet presAssocID="{9A8684E6-0E6D-4072-B970-F425ACED0A61}" presName="childComposite" presStyleCnt="0">
        <dgm:presLayoutVars>
          <dgm:chMax val="0"/>
          <dgm:chPref val="0"/>
        </dgm:presLayoutVars>
      </dgm:prSet>
      <dgm:spPr/>
    </dgm:pt>
    <dgm:pt modelId="{D38603FB-8DAF-489A-87FA-4A4EB6870DFD}" type="pres">
      <dgm:prSet presAssocID="{9A8684E6-0E6D-4072-B970-F425ACED0A61}" presName="ChildAccent" presStyleLbl="solidFgAcc1" presStyleIdx="3" presStyleCnt="4"/>
      <dgm:spPr/>
    </dgm:pt>
    <dgm:pt modelId="{9C3F0F18-341C-4864-BBF1-B54588F366BC}" type="pres">
      <dgm:prSet presAssocID="{9A8684E6-0E6D-4072-B970-F425ACED0A61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C2E55C2B-F489-47B1-BFE4-76E5DAF064E7}" type="presOf" srcId="{9A8684E6-0E6D-4072-B970-F425ACED0A61}" destId="{9C3F0F18-341C-4864-BBF1-B54588F366BC}" srcOrd="0" destOrd="0" presId="urn:microsoft.com/office/officeart/2008/layout/SquareAccentList"/>
    <dgm:cxn modelId="{9A5B9186-2E82-4423-A897-A678B61968E0}" type="presOf" srcId="{E4F49591-A0AB-467B-AA6D-A9C5D5228CB3}" destId="{98B4991E-6F73-46AC-B5B1-05BE44468EC3}" srcOrd="0" destOrd="0" presId="urn:microsoft.com/office/officeart/2008/layout/SquareAccentList"/>
    <dgm:cxn modelId="{BAE5BD86-9DD5-4713-91C9-5A1288D8BB1C}" srcId="{C03F4B06-4292-4C98-88D5-22640638C44F}" destId="{B6C6EDCD-06C7-4CD5-9BCD-0389D2638A80}" srcOrd="0" destOrd="0" parTransId="{59EB1387-96D2-462E-A98B-201866CB63BC}" sibTransId="{E0BD90B1-A77D-45A8-9838-F2F55C6E7CB3}"/>
    <dgm:cxn modelId="{B269DF8F-CC68-469B-BF7A-1897FF62480C}" type="presOf" srcId="{5BD1E8CA-08A7-475E-8055-18D58BBAE8A4}" destId="{A9ACE220-F500-45ED-B7E5-68B4B7ED8083}" srcOrd="0" destOrd="0" presId="urn:microsoft.com/office/officeart/2008/layout/SquareAccentList"/>
    <dgm:cxn modelId="{F46725A5-EA18-4EB5-86D5-7BDC3734E570}" srcId="{E4F49591-A0AB-467B-AA6D-A9C5D5228CB3}" destId="{B3BD783C-6AAC-4414-BB50-242E6B1A9BEE}" srcOrd="0" destOrd="0" parTransId="{BAAD3133-390C-4EC8-919C-6EF2FCDE01CB}" sibTransId="{3B031573-88A2-4644-84F1-DE4887FC60B6}"/>
    <dgm:cxn modelId="{C17BACB8-0010-41C5-8DC5-84D450EE5B10}" type="presOf" srcId="{C03F4B06-4292-4C98-88D5-22640638C44F}" destId="{46D3DF5B-E5B2-4DD2-9114-BF9CCC4CA77B}" srcOrd="0" destOrd="0" presId="urn:microsoft.com/office/officeart/2008/layout/SquareAccentList"/>
    <dgm:cxn modelId="{8D272DBA-163C-4B97-94E3-DA7645D95C49}" type="presOf" srcId="{CD1BBA3A-88CC-4400-A363-BFDE70316FAC}" destId="{8DE7B4BD-1225-4463-9D11-11BFB20D7E78}" srcOrd="0" destOrd="0" presId="urn:microsoft.com/office/officeart/2008/layout/SquareAccentList"/>
    <dgm:cxn modelId="{1B36A7C7-88F7-4B5F-8D85-CDE1474BA6E7}" srcId="{C03F4B06-4292-4C98-88D5-22640638C44F}" destId="{CD1BBA3A-88CC-4400-A363-BFDE70316FAC}" srcOrd="1" destOrd="0" parTransId="{8DDB55EB-2CC0-44CD-B4D1-C2BF7FAE42B4}" sibTransId="{DF15C94D-5161-4643-9F72-40EF509CA5B0}"/>
    <dgm:cxn modelId="{D9053CCA-8E8D-4B6E-B173-EEBE1A34E0E2}" type="presOf" srcId="{B6C6EDCD-06C7-4CD5-9BCD-0389D2638A80}" destId="{CE8E8939-D04E-49A0-B9F3-6BCA5AF63474}" srcOrd="0" destOrd="0" presId="urn:microsoft.com/office/officeart/2008/layout/SquareAccentList"/>
    <dgm:cxn modelId="{7B9EBBCB-AE5E-455C-8CB8-7F24DC0E0282}" srcId="{E4F49591-A0AB-467B-AA6D-A9C5D5228CB3}" destId="{9A8684E6-0E6D-4072-B970-F425ACED0A61}" srcOrd="1" destOrd="0" parTransId="{32014C03-A854-41F2-AC05-28C6CE390886}" sibTransId="{546E8E60-8515-47BD-8AE8-3F002A4AB6E4}"/>
    <dgm:cxn modelId="{A48F54D8-E3DA-4A4C-AEAD-3F86858498C2}" srcId="{5BD1E8CA-08A7-475E-8055-18D58BBAE8A4}" destId="{E4F49591-A0AB-467B-AA6D-A9C5D5228CB3}" srcOrd="1" destOrd="0" parTransId="{8ABA4594-2B31-4020-8BC6-257A030E759B}" sibTransId="{07F5F41F-55FE-4144-8426-53096B8FB803}"/>
    <dgm:cxn modelId="{8DD974E2-982F-482C-BF16-B39966EFE982}" srcId="{5BD1E8CA-08A7-475E-8055-18D58BBAE8A4}" destId="{C03F4B06-4292-4C98-88D5-22640638C44F}" srcOrd="0" destOrd="0" parTransId="{A18AD790-39DE-42EF-A92B-D69548838985}" sibTransId="{19A0FD19-25EF-4CDF-9D58-E56AB5F489EB}"/>
    <dgm:cxn modelId="{6285C3EC-2872-4E9B-9CDE-D4761BCAF97A}" type="presOf" srcId="{B3BD783C-6AAC-4414-BB50-242E6B1A9BEE}" destId="{6A823461-77D9-4C15-8A9F-1EF45BFC094F}" srcOrd="0" destOrd="0" presId="urn:microsoft.com/office/officeart/2008/layout/SquareAccentList"/>
    <dgm:cxn modelId="{8F542AE4-2950-4A5D-99B0-212FE9BBB280}" type="presParOf" srcId="{A9ACE220-F500-45ED-B7E5-68B4B7ED8083}" destId="{030262B0-0EA5-4EA3-83DB-3840338F1E4D}" srcOrd="0" destOrd="0" presId="urn:microsoft.com/office/officeart/2008/layout/SquareAccentList"/>
    <dgm:cxn modelId="{34360763-7080-4CF9-B8ED-CC0A1BCA1B6E}" type="presParOf" srcId="{030262B0-0EA5-4EA3-83DB-3840338F1E4D}" destId="{C951C1C1-C78A-4503-B95F-F8B180308359}" srcOrd="0" destOrd="0" presId="urn:microsoft.com/office/officeart/2008/layout/SquareAccentList"/>
    <dgm:cxn modelId="{E6BEBBFC-64D0-4283-9161-1497A6BB4BDF}" type="presParOf" srcId="{C951C1C1-C78A-4503-B95F-F8B180308359}" destId="{6626C130-48C4-4713-9E27-EB0655D77FBB}" srcOrd="0" destOrd="0" presId="urn:microsoft.com/office/officeart/2008/layout/SquareAccentList"/>
    <dgm:cxn modelId="{EC7B3A9E-C069-43A9-BFED-F1ABEB44B7BE}" type="presParOf" srcId="{C951C1C1-C78A-4503-B95F-F8B180308359}" destId="{419AC5AB-1DB0-4F35-A9FF-7575992F2216}" srcOrd="1" destOrd="0" presId="urn:microsoft.com/office/officeart/2008/layout/SquareAccentList"/>
    <dgm:cxn modelId="{50E4A126-0EC8-4B78-900F-2F093AC60B84}" type="presParOf" srcId="{C951C1C1-C78A-4503-B95F-F8B180308359}" destId="{46D3DF5B-E5B2-4DD2-9114-BF9CCC4CA77B}" srcOrd="2" destOrd="0" presId="urn:microsoft.com/office/officeart/2008/layout/SquareAccentList"/>
    <dgm:cxn modelId="{6332BDE8-1FB5-43FB-8F82-BB7073A331BA}" type="presParOf" srcId="{030262B0-0EA5-4EA3-83DB-3840338F1E4D}" destId="{1A18D899-6951-496D-B7AF-E7FFEB4B13AC}" srcOrd="1" destOrd="0" presId="urn:microsoft.com/office/officeart/2008/layout/SquareAccentList"/>
    <dgm:cxn modelId="{84313077-EE57-4272-B2A7-73AADCB69A51}" type="presParOf" srcId="{1A18D899-6951-496D-B7AF-E7FFEB4B13AC}" destId="{5F8AE4E4-AD8E-48AF-B854-E498307F5658}" srcOrd="0" destOrd="0" presId="urn:microsoft.com/office/officeart/2008/layout/SquareAccentList"/>
    <dgm:cxn modelId="{BC40DEC3-75C9-4C10-A11E-C6F4438512A6}" type="presParOf" srcId="{5F8AE4E4-AD8E-48AF-B854-E498307F5658}" destId="{4205114C-9B09-4BB9-BE90-88393DBAEC46}" srcOrd="0" destOrd="0" presId="urn:microsoft.com/office/officeart/2008/layout/SquareAccentList"/>
    <dgm:cxn modelId="{C4D2E593-0A9E-49B3-87D6-8733AE478790}" type="presParOf" srcId="{5F8AE4E4-AD8E-48AF-B854-E498307F5658}" destId="{CE8E8939-D04E-49A0-B9F3-6BCA5AF63474}" srcOrd="1" destOrd="0" presId="urn:microsoft.com/office/officeart/2008/layout/SquareAccentList"/>
    <dgm:cxn modelId="{1E8F785A-0C64-41C4-8022-BB685C51461D}" type="presParOf" srcId="{1A18D899-6951-496D-B7AF-E7FFEB4B13AC}" destId="{9369BCF0-BDD9-483D-8CB6-9493DBE0682F}" srcOrd="1" destOrd="0" presId="urn:microsoft.com/office/officeart/2008/layout/SquareAccentList"/>
    <dgm:cxn modelId="{BA566751-025F-4365-8B0B-083C634F61DB}" type="presParOf" srcId="{9369BCF0-BDD9-483D-8CB6-9493DBE0682F}" destId="{D4334F4D-7547-4B8C-AAA6-E037E7259A2B}" srcOrd="0" destOrd="0" presId="urn:microsoft.com/office/officeart/2008/layout/SquareAccentList"/>
    <dgm:cxn modelId="{BB62C068-95E1-439F-B5F3-AB7213C65BF7}" type="presParOf" srcId="{9369BCF0-BDD9-483D-8CB6-9493DBE0682F}" destId="{8DE7B4BD-1225-4463-9D11-11BFB20D7E78}" srcOrd="1" destOrd="0" presId="urn:microsoft.com/office/officeart/2008/layout/SquareAccentList"/>
    <dgm:cxn modelId="{7EAE64B6-07D8-4D3F-A6A9-8A65D33365EB}" type="presParOf" srcId="{A9ACE220-F500-45ED-B7E5-68B4B7ED8083}" destId="{6A5C7934-40A2-4CE1-B33E-836B1A33BDD6}" srcOrd="1" destOrd="0" presId="urn:microsoft.com/office/officeart/2008/layout/SquareAccentList"/>
    <dgm:cxn modelId="{58226C40-1F2F-4009-A262-D93EF7D5D0A8}" type="presParOf" srcId="{6A5C7934-40A2-4CE1-B33E-836B1A33BDD6}" destId="{BC99DC11-2AE5-4ACD-A91A-C81334DF73C1}" srcOrd="0" destOrd="0" presId="urn:microsoft.com/office/officeart/2008/layout/SquareAccentList"/>
    <dgm:cxn modelId="{5C0BA4A1-141E-4CA8-87B1-817F1A2E3B32}" type="presParOf" srcId="{BC99DC11-2AE5-4ACD-A91A-C81334DF73C1}" destId="{5FC7F7A8-9406-4DD2-97CF-87800F717282}" srcOrd="0" destOrd="0" presId="urn:microsoft.com/office/officeart/2008/layout/SquareAccentList"/>
    <dgm:cxn modelId="{1059C72E-B654-4505-9572-B431004FE025}" type="presParOf" srcId="{BC99DC11-2AE5-4ACD-A91A-C81334DF73C1}" destId="{49C54A8A-D139-4964-B989-64EF965A92BA}" srcOrd="1" destOrd="0" presId="urn:microsoft.com/office/officeart/2008/layout/SquareAccentList"/>
    <dgm:cxn modelId="{DB093F27-384B-4A54-9EB1-A22EAF1027F3}" type="presParOf" srcId="{BC99DC11-2AE5-4ACD-A91A-C81334DF73C1}" destId="{98B4991E-6F73-46AC-B5B1-05BE44468EC3}" srcOrd="2" destOrd="0" presId="urn:microsoft.com/office/officeart/2008/layout/SquareAccentList"/>
    <dgm:cxn modelId="{BEDEF86D-3230-4DDD-8478-5DD25D1BCF61}" type="presParOf" srcId="{6A5C7934-40A2-4CE1-B33E-836B1A33BDD6}" destId="{FA5505E6-3571-4EEF-992E-01DA49D86FCD}" srcOrd="1" destOrd="0" presId="urn:microsoft.com/office/officeart/2008/layout/SquareAccentList"/>
    <dgm:cxn modelId="{F35DA36B-0B9D-4D46-A079-8418D1C71291}" type="presParOf" srcId="{FA5505E6-3571-4EEF-992E-01DA49D86FCD}" destId="{B84478A2-F252-4610-A7DE-CE7DCA2E057D}" srcOrd="0" destOrd="0" presId="urn:microsoft.com/office/officeart/2008/layout/SquareAccentList"/>
    <dgm:cxn modelId="{956F8E87-3242-4904-B996-A3B19ABBDCA4}" type="presParOf" srcId="{B84478A2-F252-4610-A7DE-CE7DCA2E057D}" destId="{79FB4381-1009-4849-8626-46060C9062E3}" srcOrd="0" destOrd="0" presId="urn:microsoft.com/office/officeart/2008/layout/SquareAccentList"/>
    <dgm:cxn modelId="{EDD7961D-FC93-4487-B36F-782801663972}" type="presParOf" srcId="{B84478A2-F252-4610-A7DE-CE7DCA2E057D}" destId="{6A823461-77D9-4C15-8A9F-1EF45BFC094F}" srcOrd="1" destOrd="0" presId="urn:microsoft.com/office/officeart/2008/layout/SquareAccentList"/>
    <dgm:cxn modelId="{5EFAA31D-BE58-421E-9440-B25B1B93947B}" type="presParOf" srcId="{FA5505E6-3571-4EEF-992E-01DA49D86FCD}" destId="{EE651C0C-E45B-4155-8926-925628A76E4E}" srcOrd="1" destOrd="0" presId="urn:microsoft.com/office/officeart/2008/layout/SquareAccentList"/>
    <dgm:cxn modelId="{FFAAD4A3-9CBB-4810-9C74-0377846604D5}" type="presParOf" srcId="{EE651C0C-E45B-4155-8926-925628A76E4E}" destId="{D38603FB-8DAF-489A-87FA-4A4EB6870DFD}" srcOrd="0" destOrd="0" presId="urn:microsoft.com/office/officeart/2008/layout/SquareAccentList"/>
    <dgm:cxn modelId="{5922EE09-BFEC-481A-A68B-A315837913A8}" type="presParOf" srcId="{EE651C0C-E45B-4155-8926-925628A76E4E}" destId="{9C3F0F18-341C-4864-BBF1-B54588F366BC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133C16-DBB4-47D1-ADFF-D37342B736D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76AFA275-C368-4DC1-8239-72FB4E80AB87}">
      <dgm:prSet phldrT="[텍스트]"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하드웨어</a:t>
          </a:r>
        </a:p>
      </dgm:t>
    </dgm:pt>
    <dgm:pt modelId="{57107B6B-1614-4E1D-932A-2A784D30C7C3}" type="parTrans" cxnId="{F4D747DD-853B-4864-8255-56086EB1B420}">
      <dgm:prSet/>
      <dgm:spPr/>
      <dgm:t>
        <a:bodyPr/>
        <a:lstStyle/>
        <a:p>
          <a:pPr latinLnBrk="1"/>
          <a:endParaRPr lang="ko-KR" altLang="en-US"/>
        </a:p>
      </dgm:t>
    </dgm:pt>
    <dgm:pt modelId="{C3EC5A08-0ADF-4551-B513-B66A2F7835F7}" type="sibTrans" cxnId="{F4D747DD-853B-4864-8255-56086EB1B420}">
      <dgm:prSet/>
      <dgm:spPr/>
      <dgm:t>
        <a:bodyPr/>
        <a:lstStyle/>
        <a:p>
          <a:pPr latinLnBrk="1"/>
          <a:endParaRPr lang="ko-KR" altLang="en-US"/>
        </a:p>
      </dgm:t>
    </dgm:pt>
    <dgm:pt modelId="{79D01623-6846-489D-BEF7-AAE20F53FC1F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개인용 개발 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PC 3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대</a:t>
          </a:r>
        </a:p>
      </dgm:t>
    </dgm:pt>
    <dgm:pt modelId="{691A09E2-9CBE-4543-83A8-2D39013FFF66}" type="parTrans" cxnId="{F225F7DC-BB21-4E1F-B33D-594ABF784C51}">
      <dgm:prSet/>
      <dgm:spPr/>
      <dgm:t>
        <a:bodyPr/>
        <a:lstStyle/>
        <a:p>
          <a:pPr latinLnBrk="1"/>
          <a:endParaRPr lang="ko-KR" altLang="en-US"/>
        </a:p>
      </dgm:t>
    </dgm:pt>
    <dgm:pt modelId="{E39B4A3D-9F1B-45EF-BFFD-F823249F0DF0}" type="sibTrans" cxnId="{F225F7DC-BB21-4E1F-B33D-594ABF784C51}">
      <dgm:prSet/>
      <dgm:spPr/>
      <dgm:t>
        <a:bodyPr/>
        <a:lstStyle/>
        <a:p>
          <a:pPr latinLnBrk="1"/>
          <a:endParaRPr lang="ko-KR" altLang="en-US"/>
        </a:p>
      </dgm:t>
    </dgm:pt>
    <dgm:pt modelId="{A3F24DB4-9378-42A9-8C5A-1D61B2E74B6B}">
      <dgm:prSet phldrT="[텍스트]"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소프트웨어 </a:t>
          </a:r>
          <a:r>
            <a:rPr lang="en-US" altLang="ko-KR" dirty="0">
              <a:latin typeface="+mj-ea"/>
              <a:ea typeface="+mj-ea"/>
            </a:rPr>
            <a:t>– </a:t>
          </a:r>
          <a:r>
            <a:rPr lang="ko-KR" altLang="en-US" dirty="0">
              <a:latin typeface="+mj-ea"/>
              <a:ea typeface="+mj-ea"/>
            </a:rPr>
            <a:t>개발 툴</a:t>
          </a:r>
        </a:p>
      </dgm:t>
    </dgm:pt>
    <dgm:pt modelId="{B9A6DB26-2A62-4BF9-B346-D05FB7901C32}" type="parTrans" cxnId="{1D03A1FD-2BE5-48E4-A49B-4B41DF94B442}">
      <dgm:prSet/>
      <dgm:spPr/>
      <dgm:t>
        <a:bodyPr/>
        <a:lstStyle/>
        <a:p>
          <a:pPr latinLnBrk="1"/>
          <a:endParaRPr lang="ko-KR" altLang="en-US"/>
        </a:p>
      </dgm:t>
    </dgm:pt>
    <dgm:pt modelId="{14A3FF52-816B-4287-B386-C54EE94A8D26}" type="sibTrans" cxnId="{1D03A1FD-2BE5-48E4-A49B-4B41DF94B442}">
      <dgm:prSet/>
      <dgm:spPr/>
      <dgm:t>
        <a:bodyPr/>
        <a:lstStyle/>
        <a:p>
          <a:pPr latinLnBrk="1"/>
          <a:endParaRPr lang="ko-KR" altLang="en-US"/>
        </a:p>
      </dgm:t>
    </dgm:pt>
    <dgm:pt modelId="{E8E6C4A8-0EB3-4DC0-978E-619AABF0558B}">
      <dgm:prSet phldrT="[텍스트]"/>
      <dgm:spPr/>
      <dgm:t>
        <a:bodyPr/>
        <a:lstStyle/>
        <a:p>
          <a:pPr latinLnBrk="1">
            <a:buClrTx/>
            <a:buSzTx/>
            <a:buFont typeface="Arial" panose="020B0604020202020204" pitchFamily="34" charset="0"/>
            <a:buChar char="•"/>
          </a:pP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DBMS(MariaDB), Eclipse IDE, Excel, </a:t>
          </a:r>
          <a:r>
            <a:rPr lang="en-US" altLang="ko-KR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Github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en-US" altLang="ko-KR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Colab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Visual Studio Code, Tableau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E77FBE26-84F9-4E71-A154-53A8B9740D52}" type="parTrans" cxnId="{A91FF580-066E-45BD-A1DA-CEC0E4E72F2C}">
      <dgm:prSet/>
      <dgm:spPr/>
      <dgm:t>
        <a:bodyPr/>
        <a:lstStyle/>
        <a:p>
          <a:pPr latinLnBrk="1"/>
          <a:endParaRPr lang="ko-KR" altLang="en-US"/>
        </a:p>
      </dgm:t>
    </dgm:pt>
    <dgm:pt modelId="{0B7F3F96-92FC-4CFA-989E-F80E1CF8836D}" type="sibTrans" cxnId="{A91FF580-066E-45BD-A1DA-CEC0E4E72F2C}">
      <dgm:prSet/>
      <dgm:spPr/>
      <dgm:t>
        <a:bodyPr/>
        <a:lstStyle/>
        <a:p>
          <a:pPr latinLnBrk="1"/>
          <a:endParaRPr lang="ko-KR" altLang="en-US"/>
        </a:p>
      </dgm:t>
    </dgm:pt>
    <dgm:pt modelId="{043BCAC6-15FE-48E8-8BE3-22BBF2AC8C00}">
      <dgm:prSet phldrT="[텍스트]"/>
      <dgm:spPr/>
      <dgm:t>
        <a:bodyPr/>
        <a:lstStyle/>
        <a:p>
          <a:pPr latinLnBrk="1"/>
          <a:r>
            <a:rPr lang="en-US" altLang="ko-KR" dirty="0">
              <a:latin typeface="+mj-ea"/>
              <a:ea typeface="+mj-ea"/>
            </a:rPr>
            <a:t>WAS</a:t>
          </a:r>
          <a:endParaRPr lang="ko-KR" altLang="en-US" dirty="0">
            <a:latin typeface="+mj-ea"/>
            <a:ea typeface="+mj-ea"/>
          </a:endParaRPr>
        </a:p>
      </dgm:t>
    </dgm:pt>
    <dgm:pt modelId="{8E86CC1E-15F4-42B1-B1DC-13B8F624BB3A}" type="parTrans" cxnId="{FDB25811-8F62-477D-AE99-2C575DEDB181}">
      <dgm:prSet/>
      <dgm:spPr/>
      <dgm:t>
        <a:bodyPr/>
        <a:lstStyle/>
        <a:p>
          <a:pPr latinLnBrk="1"/>
          <a:endParaRPr lang="ko-KR" altLang="en-US"/>
        </a:p>
      </dgm:t>
    </dgm:pt>
    <dgm:pt modelId="{B318FAFB-2BEB-4876-B45D-A652ECBBFF2D}" type="sibTrans" cxnId="{FDB25811-8F62-477D-AE99-2C575DEDB181}">
      <dgm:prSet/>
      <dgm:spPr/>
      <dgm:t>
        <a:bodyPr/>
        <a:lstStyle/>
        <a:p>
          <a:pPr latinLnBrk="1"/>
          <a:endParaRPr lang="ko-KR" altLang="en-US"/>
        </a:p>
      </dgm:t>
    </dgm:pt>
    <dgm:pt modelId="{744729D7-94F1-4EC2-9A8A-76C8F2F9FA62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아파치 </a:t>
          </a:r>
          <a:r>
            <a:rPr lang="ko-KR" altLang="en-US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톰캣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DBF2DF16-D6F9-4CEA-AD98-6B10E05366E9}" type="parTrans" cxnId="{B4AECB6F-7281-4CB4-AA5F-27411C3026D3}">
      <dgm:prSet/>
      <dgm:spPr/>
      <dgm:t>
        <a:bodyPr/>
        <a:lstStyle/>
        <a:p>
          <a:pPr latinLnBrk="1"/>
          <a:endParaRPr lang="ko-KR" altLang="en-US"/>
        </a:p>
      </dgm:t>
    </dgm:pt>
    <dgm:pt modelId="{F6F28D4D-D2D8-4E11-B5DD-435EA7744691}" type="sibTrans" cxnId="{B4AECB6F-7281-4CB4-AA5F-27411C3026D3}">
      <dgm:prSet/>
      <dgm:spPr/>
      <dgm:t>
        <a:bodyPr/>
        <a:lstStyle/>
        <a:p>
          <a:pPr latinLnBrk="1"/>
          <a:endParaRPr lang="ko-KR" altLang="en-US"/>
        </a:p>
      </dgm:t>
    </dgm:pt>
    <dgm:pt modelId="{70B03467-DD7D-469D-AB0C-28A72828BAC7}">
      <dgm:prSet phldrT="[텍스트]"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호스팅 업체 및 도메인</a:t>
          </a:r>
        </a:p>
      </dgm:t>
    </dgm:pt>
    <dgm:pt modelId="{93BD5983-A093-4238-B0A3-E229A20E7897}" type="parTrans" cxnId="{062303BF-EA21-4C37-B341-391C2E915076}">
      <dgm:prSet/>
      <dgm:spPr/>
      <dgm:t>
        <a:bodyPr/>
        <a:lstStyle/>
        <a:p>
          <a:pPr latinLnBrk="1"/>
          <a:endParaRPr lang="ko-KR" altLang="en-US"/>
        </a:p>
      </dgm:t>
    </dgm:pt>
    <dgm:pt modelId="{8CCE12A5-52C6-4556-B766-DCB71487CB4B}" type="sibTrans" cxnId="{062303BF-EA21-4C37-B341-391C2E915076}">
      <dgm:prSet/>
      <dgm:spPr/>
      <dgm:t>
        <a:bodyPr/>
        <a:lstStyle/>
        <a:p>
          <a:pPr latinLnBrk="1"/>
          <a:endParaRPr lang="ko-KR" altLang="en-US"/>
        </a:p>
      </dgm:t>
    </dgm:pt>
    <dgm:pt modelId="{5F904470-E00A-4B0E-8DB4-285C7D4F4346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카페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24(JSP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), 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KR(</a:t>
          </a:r>
          <a:r>
            <a:rPr lang="ko-KR" altLang="en-US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도메인</a:t>
          </a:r>
          <a:r>
            <a:rPr lang="en-US" altLang="ko-KR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</a:t>
          </a:r>
          <a:endParaRPr lang="ko-KR" altLang="en-US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442FDF49-1291-4516-9989-B258E20C79C2}" type="parTrans" cxnId="{856C40B8-8A5E-4432-B70C-CECE199FC2B2}">
      <dgm:prSet/>
      <dgm:spPr/>
      <dgm:t>
        <a:bodyPr/>
        <a:lstStyle/>
        <a:p>
          <a:pPr latinLnBrk="1"/>
          <a:endParaRPr lang="ko-KR" altLang="en-US"/>
        </a:p>
      </dgm:t>
    </dgm:pt>
    <dgm:pt modelId="{611D00FB-4B7F-4A21-930A-93E0417CA438}" type="sibTrans" cxnId="{856C40B8-8A5E-4432-B70C-CECE199FC2B2}">
      <dgm:prSet/>
      <dgm:spPr/>
      <dgm:t>
        <a:bodyPr/>
        <a:lstStyle/>
        <a:p>
          <a:pPr latinLnBrk="1"/>
          <a:endParaRPr lang="ko-KR" altLang="en-US"/>
        </a:p>
      </dgm:t>
    </dgm:pt>
    <dgm:pt modelId="{7E95485B-D769-4B95-8A04-D84635437D4D}" type="pres">
      <dgm:prSet presAssocID="{DA133C16-DBB4-47D1-ADFF-D37342B736D7}" presName="linear" presStyleCnt="0">
        <dgm:presLayoutVars>
          <dgm:animLvl val="lvl"/>
          <dgm:resizeHandles val="exact"/>
        </dgm:presLayoutVars>
      </dgm:prSet>
      <dgm:spPr/>
    </dgm:pt>
    <dgm:pt modelId="{EEA02382-8647-4D19-BC56-A4CA70B5401F}" type="pres">
      <dgm:prSet presAssocID="{76AFA275-C368-4DC1-8239-72FB4E80AB8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93761A9-E0F7-4EA0-BAF8-675E93BE565B}" type="pres">
      <dgm:prSet presAssocID="{76AFA275-C368-4DC1-8239-72FB4E80AB87}" presName="childText" presStyleLbl="revTx" presStyleIdx="0" presStyleCnt="4">
        <dgm:presLayoutVars>
          <dgm:bulletEnabled val="1"/>
        </dgm:presLayoutVars>
      </dgm:prSet>
      <dgm:spPr/>
    </dgm:pt>
    <dgm:pt modelId="{30D8A4E8-75CF-47A3-8787-F32ED171FED5}" type="pres">
      <dgm:prSet presAssocID="{A3F24DB4-9378-42A9-8C5A-1D61B2E74B6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0BF4BF5-51B6-4496-8A32-6EC16E87B579}" type="pres">
      <dgm:prSet presAssocID="{A3F24DB4-9378-42A9-8C5A-1D61B2E74B6B}" presName="childText" presStyleLbl="revTx" presStyleIdx="1" presStyleCnt="4">
        <dgm:presLayoutVars>
          <dgm:bulletEnabled val="1"/>
        </dgm:presLayoutVars>
      </dgm:prSet>
      <dgm:spPr/>
    </dgm:pt>
    <dgm:pt modelId="{EDBDD20E-41A2-4678-B2DD-6E106DB8AFD2}" type="pres">
      <dgm:prSet presAssocID="{043BCAC6-15FE-48E8-8BE3-22BBF2AC8C0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497DF02-6941-46FA-8796-833947E7F9F7}" type="pres">
      <dgm:prSet presAssocID="{043BCAC6-15FE-48E8-8BE3-22BBF2AC8C00}" presName="childText" presStyleLbl="revTx" presStyleIdx="2" presStyleCnt="4">
        <dgm:presLayoutVars>
          <dgm:bulletEnabled val="1"/>
        </dgm:presLayoutVars>
      </dgm:prSet>
      <dgm:spPr/>
    </dgm:pt>
    <dgm:pt modelId="{8EAF0D2A-4DA2-4836-851F-ED84669729AC}" type="pres">
      <dgm:prSet presAssocID="{70B03467-DD7D-469D-AB0C-28A72828BAC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1E5E1EE0-30F7-453A-9E17-F3FFB7C6E9A8}" type="pres">
      <dgm:prSet presAssocID="{70B03467-DD7D-469D-AB0C-28A72828BAC7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FDB25811-8F62-477D-AE99-2C575DEDB181}" srcId="{DA133C16-DBB4-47D1-ADFF-D37342B736D7}" destId="{043BCAC6-15FE-48E8-8BE3-22BBF2AC8C00}" srcOrd="2" destOrd="0" parTransId="{8E86CC1E-15F4-42B1-B1DC-13B8F624BB3A}" sibTransId="{B318FAFB-2BEB-4876-B45D-A652ECBBFF2D}"/>
    <dgm:cxn modelId="{1B845326-4227-4E36-B590-6768F8A20077}" type="presOf" srcId="{A3F24DB4-9378-42A9-8C5A-1D61B2E74B6B}" destId="{30D8A4E8-75CF-47A3-8787-F32ED171FED5}" srcOrd="0" destOrd="0" presId="urn:microsoft.com/office/officeart/2005/8/layout/vList2"/>
    <dgm:cxn modelId="{38D7DD62-A910-445E-A86F-07B1880AA3F5}" type="presOf" srcId="{76AFA275-C368-4DC1-8239-72FB4E80AB87}" destId="{EEA02382-8647-4D19-BC56-A4CA70B5401F}" srcOrd="0" destOrd="0" presId="urn:microsoft.com/office/officeart/2005/8/layout/vList2"/>
    <dgm:cxn modelId="{F05C6847-ABFE-4C75-B592-131800274300}" type="presOf" srcId="{5F904470-E00A-4B0E-8DB4-285C7D4F4346}" destId="{1E5E1EE0-30F7-453A-9E17-F3FFB7C6E9A8}" srcOrd="0" destOrd="0" presId="urn:microsoft.com/office/officeart/2005/8/layout/vList2"/>
    <dgm:cxn modelId="{B143164F-009B-424A-9B68-9FC9318E43BD}" type="presOf" srcId="{744729D7-94F1-4EC2-9A8A-76C8F2F9FA62}" destId="{D497DF02-6941-46FA-8796-833947E7F9F7}" srcOrd="0" destOrd="0" presId="urn:microsoft.com/office/officeart/2005/8/layout/vList2"/>
    <dgm:cxn modelId="{B4AECB6F-7281-4CB4-AA5F-27411C3026D3}" srcId="{043BCAC6-15FE-48E8-8BE3-22BBF2AC8C00}" destId="{744729D7-94F1-4EC2-9A8A-76C8F2F9FA62}" srcOrd="0" destOrd="0" parTransId="{DBF2DF16-D6F9-4CEA-AD98-6B10E05366E9}" sibTransId="{F6F28D4D-D2D8-4E11-B5DD-435EA7744691}"/>
    <dgm:cxn modelId="{C44CB277-03C3-4D99-BA0B-FB5B0E47F9BA}" type="presOf" srcId="{043BCAC6-15FE-48E8-8BE3-22BBF2AC8C00}" destId="{EDBDD20E-41A2-4678-B2DD-6E106DB8AFD2}" srcOrd="0" destOrd="0" presId="urn:microsoft.com/office/officeart/2005/8/layout/vList2"/>
    <dgm:cxn modelId="{A91FF580-066E-45BD-A1DA-CEC0E4E72F2C}" srcId="{A3F24DB4-9378-42A9-8C5A-1D61B2E74B6B}" destId="{E8E6C4A8-0EB3-4DC0-978E-619AABF0558B}" srcOrd="0" destOrd="0" parTransId="{E77FBE26-84F9-4E71-A154-53A8B9740D52}" sibTransId="{0B7F3F96-92FC-4CFA-989E-F80E1CF8836D}"/>
    <dgm:cxn modelId="{F63A5583-6B69-44F2-ACBA-FEA89963B04B}" type="presOf" srcId="{DA133C16-DBB4-47D1-ADFF-D37342B736D7}" destId="{7E95485B-D769-4B95-8A04-D84635437D4D}" srcOrd="0" destOrd="0" presId="urn:microsoft.com/office/officeart/2005/8/layout/vList2"/>
    <dgm:cxn modelId="{856C40B8-8A5E-4432-B70C-CECE199FC2B2}" srcId="{70B03467-DD7D-469D-AB0C-28A72828BAC7}" destId="{5F904470-E00A-4B0E-8DB4-285C7D4F4346}" srcOrd="0" destOrd="0" parTransId="{442FDF49-1291-4516-9989-B258E20C79C2}" sibTransId="{611D00FB-4B7F-4A21-930A-93E0417CA438}"/>
    <dgm:cxn modelId="{062303BF-EA21-4C37-B341-391C2E915076}" srcId="{DA133C16-DBB4-47D1-ADFF-D37342B736D7}" destId="{70B03467-DD7D-469D-AB0C-28A72828BAC7}" srcOrd="3" destOrd="0" parTransId="{93BD5983-A093-4238-B0A3-E229A20E7897}" sibTransId="{8CCE12A5-52C6-4556-B766-DCB71487CB4B}"/>
    <dgm:cxn modelId="{AC29C9BF-3ED8-433E-8538-01108AA34F3D}" type="presOf" srcId="{E8E6C4A8-0EB3-4DC0-978E-619AABF0558B}" destId="{C0BF4BF5-51B6-4496-8A32-6EC16E87B579}" srcOrd="0" destOrd="0" presId="urn:microsoft.com/office/officeart/2005/8/layout/vList2"/>
    <dgm:cxn modelId="{F225F7DC-BB21-4E1F-B33D-594ABF784C51}" srcId="{76AFA275-C368-4DC1-8239-72FB4E80AB87}" destId="{79D01623-6846-489D-BEF7-AAE20F53FC1F}" srcOrd="0" destOrd="0" parTransId="{691A09E2-9CBE-4543-83A8-2D39013FFF66}" sibTransId="{E39B4A3D-9F1B-45EF-BFFD-F823249F0DF0}"/>
    <dgm:cxn modelId="{F4D747DD-853B-4864-8255-56086EB1B420}" srcId="{DA133C16-DBB4-47D1-ADFF-D37342B736D7}" destId="{76AFA275-C368-4DC1-8239-72FB4E80AB87}" srcOrd="0" destOrd="0" parTransId="{57107B6B-1614-4E1D-932A-2A784D30C7C3}" sibTransId="{C3EC5A08-0ADF-4551-B513-B66A2F7835F7}"/>
    <dgm:cxn modelId="{8DB6B3E3-0315-498C-84AF-42F999FB4FA5}" type="presOf" srcId="{70B03467-DD7D-469D-AB0C-28A72828BAC7}" destId="{8EAF0D2A-4DA2-4836-851F-ED84669729AC}" srcOrd="0" destOrd="0" presId="urn:microsoft.com/office/officeart/2005/8/layout/vList2"/>
    <dgm:cxn modelId="{F112CAF0-9536-41B8-B514-FA463B419812}" type="presOf" srcId="{79D01623-6846-489D-BEF7-AAE20F53FC1F}" destId="{393761A9-E0F7-4EA0-BAF8-675E93BE565B}" srcOrd="0" destOrd="0" presId="urn:microsoft.com/office/officeart/2005/8/layout/vList2"/>
    <dgm:cxn modelId="{1D03A1FD-2BE5-48E4-A49B-4B41DF94B442}" srcId="{DA133C16-DBB4-47D1-ADFF-D37342B736D7}" destId="{A3F24DB4-9378-42A9-8C5A-1D61B2E74B6B}" srcOrd="1" destOrd="0" parTransId="{B9A6DB26-2A62-4BF9-B346-D05FB7901C32}" sibTransId="{14A3FF52-816B-4287-B386-C54EE94A8D26}"/>
    <dgm:cxn modelId="{CA6647D1-BCAD-4F14-AF28-62E7BD9A2420}" type="presParOf" srcId="{7E95485B-D769-4B95-8A04-D84635437D4D}" destId="{EEA02382-8647-4D19-BC56-A4CA70B5401F}" srcOrd="0" destOrd="0" presId="urn:microsoft.com/office/officeart/2005/8/layout/vList2"/>
    <dgm:cxn modelId="{2BB9EBBD-B970-4036-9867-6A140C50DB4B}" type="presParOf" srcId="{7E95485B-D769-4B95-8A04-D84635437D4D}" destId="{393761A9-E0F7-4EA0-BAF8-675E93BE565B}" srcOrd="1" destOrd="0" presId="urn:microsoft.com/office/officeart/2005/8/layout/vList2"/>
    <dgm:cxn modelId="{338169EA-A4AD-4876-88A6-D073FD9B527F}" type="presParOf" srcId="{7E95485B-D769-4B95-8A04-D84635437D4D}" destId="{30D8A4E8-75CF-47A3-8787-F32ED171FED5}" srcOrd="2" destOrd="0" presId="urn:microsoft.com/office/officeart/2005/8/layout/vList2"/>
    <dgm:cxn modelId="{FD2D35AE-34D6-4838-973C-4809AC61ED55}" type="presParOf" srcId="{7E95485B-D769-4B95-8A04-D84635437D4D}" destId="{C0BF4BF5-51B6-4496-8A32-6EC16E87B579}" srcOrd="3" destOrd="0" presId="urn:microsoft.com/office/officeart/2005/8/layout/vList2"/>
    <dgm:cxn modelId="{A7AEF18C-4243-4233-A019-63E9D214BFF3}" type="presParOf" srcId="{7E95485B-D769-4B95-8A04-D84635437D4D}" destId="{EDBDD20E-41A2-4678-B2DD-6E106DB8AFD2}" srcOrd="4" destOrd="0" presId="urn:microsoft.com/office/officeart/2005/8/layout/vList2"/>
    <dgm:cxn modelId="{BB38B914-902E-495E-A647-F50F49560DC0}" type="presParOf" srcId="{7E95485B-D769-4B95-8A04-D84635437D4D}" destId="{D497DF02-6941-46FA-8796-833947E7F9F7}" srcOrd="5" destOrd="0" presId="urn:microsoft.com/office/officeart/2005/8/layout/vList2"/>
    <dgm:cxn modelId="{4FE5FCDF-098F-4A7D-8589-C1E3CA53494F}" type="presParOf" srcId="{7E95485B-D769-4B95-8A04-D84635437D4D}" destId="{8EAF0D2A-4DA2-4836-851F-ED84669729AC}" srcOrd="6" destOrd="0" presId="urn:microsoft.com/office/officeart/2005/8/layout/vList2"/>
    <dgm:cxn modelId="{E9D1EBE8-035D-4C87-B8E2-0AC47B6991EC}" type="presParOf" srcId="{7E95485B-D769-4B95-8A04-D84635437D4D}" destId="{1E5E1EE0-30F7-453A-9E17-F3FFB7C6E9A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26C130-48C4-4713-9E27-EB0655D77FBB}">
      <dsp:nvSpPr>
        <dsp:cNvPr id="0" name=""/>
        <dsp:cNvSpPr/>
      </dsp:nvSpPr>
      <dsp:spPr>
        <a:xfrm>
          <a:off x="28" y="628457"/>
          <a:ext cx="2973631" cy="3498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9AC5AB-1DB0-4F35-A9FF-7575992F2216}">
      <dsp:nvSpPr>
        <dsp:cNvPr id="0" name=""/>
        <dsp:cNvSpPr/>
      </dsp:nvSpPr>
      <dsp:spPr>
        <a:xfrm>
          <a:off x="28" y="759843"/>
          <a:ext cx="218453" cy="21845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D3DF5B-E5B2-4DD2-9114-BF9CCC4CA77B}">
      <dsp:nvSpPr>
        <dsp:cNvPr id="0" name=""/>
        <dsp:cNvSpPr/>
      </dsp:nvSpPr>
      <dsp:spPr>
        <a:xfrm>
          <a:off x="28" y="0"/>
          <a:ext cx="2973631" cy="628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l" defTabSz="1377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b="1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소비자 측면</a:t>
          </a:r>
        </a:p>
      </dsp:txBody>
      <dsp:txXfrm>
        <a:off x="28" y="0"/>
        <a:ext cx="2973631" cy="628457"/>
      </dsp:txXfrm>
    </dsp:sp>
    <dsp:sp modelId="{4205114C-9B09-4BB9-BE90-88393DBAEC46}">
      <dsp:nvSpPr>
        <dsp:cNvPr id="0" name=""/>
        <dsp:cNvSpPr/>
      </dsp:nvSpPr>
      <dsp:spPr>
        <a:xfrm>
          <a:off x="28" y="1269052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E8939-D04E-49A0-B9F3-6BCA5AF63474}">
      <dsp:nvSpPr>
        <dsp:cNvPr id="0" name=""/>
        <dsp:cNvSpPr/>
      </dsp:nvSpPr>
      <dsp:spPr>
        <a:xfrm>
          <a:off x="208182" y="1123674"/>
          <a:ext cx="2765476" cy="50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접근성이 높은 웹서비스</a:t>
          </a:r>
        </a:p>
      </dsp:txBody>
      <dsp:txXfrm>
        <a:off x="208182" y="1123674"/>
        <a:ext cx="2765476" cy="509203"/>
      </dsp:txXfrm>
    </dsp:sp>
    <dsp:sp modelId="{D4334F4D-7547-4B8C-AAA6-E037E7259A2B}">
      <dsp:nvSpPr>
        <dsp:cNvPr id="0" name=""/>
        <dsp:cNvSpPr/>
      </dsp:nvSpPr>
      <dsp:spPr>
        <a:xfrm>
          <a:off x="28" y="2028175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E7B4BD-1225-4463-9D11-11BFB20D7E78}">
      <dsp:nvSpPr>
        <dsp:cNvPr id="0" name=""/>
        <dsp:cNvSpPr/>
      </dsp:nvSpPr>
      <dsp:spPr>
        <a:xfrm>
          <a:off x="208182" y="1632878"/>
          <a:ext cx="2765476" cy="10090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 소비자가 쉽게 사회에 유익한</a:t>
          </a:r>
          <a:br>
            <a:rPr lang="en-US" altLang="ko-KR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기업을 찾을 수 있다</a:t>
          </a:r>
          <a:r>
            <a:rPr lang="en-US" altLang="ko-KR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</a:p>
      </dsp:txBody>
      <dsp:txXfrm>
        <a:off x="208182" y="1632878"/>
        <a:ext cx="2765476" cy="1009042"/>
      </dsp:txXfrm>
    </dsp:sp>
    <dsp:sp modelId="{5FC7F7A8-9406-4DD2-97CF-87800F717282}">
      <dsp:nvSpPr>
        <dsp:cNvPr id="0" name=""/>
        <dsp:cNvSpPr/>
      </dsp:nvSpPr>
      <dsp:spPr>
        <a:xfrm>
          <a:off x="3122340" y="628457"/>
          <a:ext cx="2973631" cy="3498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C54A8A-D139-4964-B989-64EF965A92BA}">
      <dsp:nvSpPr>
        <dsp:cNvPr id="0" name=""/>
        <dsp:cNvSpPr/>
      </dsp:nvSpPr>
      <dsp:spPr>
        <a:xfrm>
          <a:off x="3122340" y="759843"/>
          <a:ext cx="218453" cy="21845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B4991E-6F73-46AC-B5B1-05BE44468EC3}">
      <dsp:nvSpPr>
        <dsp:cNvPr id="0" name=""/>
        <dsp:cNvSpPr/>
      </dsp:nvSpPr>
      <dsp:spPr>
        <a:xfrm>
          <a:off x="3122340" y="0"/>
          <a:ext cx="2973631" cy="628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l" defTabSz="1377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b="1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기업 측면</a:t>
          </a:r>
        </a:p>
      </dsp:txBody>
      <dsp:txXfrm>
        <a:off x="3122340" y="0"/>
        <a:ext cx="2973631" cy="628457"/>
      </dsp:txXfrm>
    </dsp:sp>
    <dsp:sp modelId="{79FB4381-1009-4849-8626-46060C9062E3}">
      <dsp:nvSpPr>
        <dsp:cNvPr id="0" name=""/>
        <dsp:cNvSpPr/>
      </dsp:nvSpPr>
      <dsp:spPr>
        <a:xfrm>
          <a:off x="3122340" y="1269052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823461-77D9-4C15-8A9F-1EF45BFC094F}">
      <dsp:nvSpPr>
        <dsp:cNvPr id="0" name=""/>
        <dsp:cNvSpPr/>
      </dsp:nvSpPr>
      <dsp:spPr>
        <a:xfrm>
          <a:off x="3330494" y="1123674"/>
          <a:ext cx="2765476" cy="50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가치 소비자 층의 지출 유도</a:t>
          </a:r>
        </a:p>
      </dsp:txBody>
      <dsp:txXfrm>
        <a:off x="3330494" y="1123674"/>
        <a:ext cx="2765476" cy="509203"/>
      </dsp:txXfrm>
    </dsp:sp>
    <dsp:sp modelId="{D38603FB-8DAF-489A-87FA-4A4EB6870DFD}">
      <dsp:nvSpPr>
        <dsp:cNvPr id="0" name=""/>
        <dsp:cNvSpPr/>
      </dsp:nvSpPr>
      <dsp:spPr>
        <a:xfrm>
          <a:off x="3122340" y="1778255"/>
          <a:ext cx="218448" cy="2184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3F0F18-341C-4864-BBF1-B54588F366BC}">
      <dsp:nvSpPr>
        <dsp:cNvPr id="0" name=""/>
        <dsp:cNvSpPr/>
      </dsp:nvSpPr>
      <dsp:spPr>
        <a:xfrm>
          <a:off x="3330494" y="1632878"/>
          <a:ext cx="2765476" cy="50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∴기업의 사회 기여를 촉진한다</a:t>
          </a:r>
          <a:r>
            <a:rPr lang="en-US" altLang="ko-KR" sz="15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.</a:t>
          </a:r>
          <a:endParaRPr lang="ko-KR" altLang="en-US" sz="15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3330494" y="1632878"/>
        <a:ext cx="2765476" cy="5092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A02382-8647-4D19-BC56-A4CA70B5401F}">
      <dsp:nvSpPr>
        <dsp:cNvPr id="0" name=""/>
        <dsp:cNvSpPr/>
      </dsp:nvSpPr>
      <dsp:spPr>
        <a:xfrm>
          <a:off x="0" y="25786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+mj-ea"/>
              <a:ea typeface="+mj-ea"/>
            </a:rPr>
            <a:t>하드웨어</a:t>
          </a:r>
        </a:p>
      </dsp:txBody>
      <dsp:txXfrm>
        <a:off x="28186" y="53972"/>
        <a:ext cx="5703628" cy="521022"/>
      </dsp:txXfrm>
    </dsp:sp>
    <dsp:sp modelId="{393761A9-E0F7-4EA0-BAF8-675E93BE565B}">
      <dsp:nvSpPr>
        <dsp:cNvPr id="0" name=""/>
        <dsp:cNvSpPr/>
      </dsp:nvSpPr>
      <dsp:spPr>
        <a:xfrm>
          <a:off x="0" y="603181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개인용 개발 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PC 3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대</a:t>
          </a:r>
        </a:p>
      </dsp:txBody>
      <dsp:txXfrm>
        <a:off x="0" y="603181"/>
        <a:ext cx="5760000" cy="347760"/>
      </dsp:txXfrm>
    </dsp:sp>
    <dsp:sp modelId="{30D8A4E8-75CF-47A3-8787-F32ED171FED5}">
      <dsp:nvSpPr>
        <dsp:cNvPr id="0" name=""/>
        <dsp:cNvSpPr/>
      </dsp:nvSpPr>
      <dsp:spPr>
        <a:xfrm>
          <a:off x="0" y="950941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+mj-ea"/>
              <a:ea typeface="+mj-ea"/>
            </a:rPr>
            <a:t>소프트웨어 </a:t>
          </a:r>
          <a:r>
            <a:rPr lang="en-US" altLang="ko-KR" sz="2100" kern="1200" dirty="0">
              <a:latin typeface="+mj-ea"/>
              <a:ea typeface="+mj-ea"/>
            </a:rPr>
            <a:t>– </a:t>
          </a:r>
          <a:r>
            <a:rPr lang="ko-KR" altLang="en-US" sz="2100" kern="1200" dirty="0">
              <a:latin typeface="+mj-ea"/>
              <a:ea typeface="+mj-ea"/>
            </a:rPr>
            <a:t>개발 툴</a:t>
          </a:r>
        </a:p>
      </dsp:txBody>
      <dsp:txXfrm>
        <a:off x="28186" y="979127"/>
        <a:ext cx="5703628" cy="521022"/>
      </dsp:txXfrm>
    </dsp:sp>
    <dsp:sp modelId="{C0BF4BF5-51B6-4496-8A32-6EC16E87B579}">
      <dsp:nvSpPr>
        <dsp:cNvPr id="0" name=""/>
        <dsp:cNvSpPr/>
      </dsp:nvSpPr>
      <dsp:spPr>
        <a:xfrm>
          <a:off x="0" y="1528336"/>
          <a:ext cx="5760000" cy="608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lrTx/>
            <a:buSzTx/>
            <a:buFont typeface="Arial" panose="020B0604020202020204" pitchFamily="34" charset="0"/>
            <a:buChar char="•"/>
          </a:pP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DBMS(MariaDB), Eclipse IDE, Excel, </a:t>
          </a:r>
          <a:r>
            <a:rPr lang="en-US" altLang="ko-KR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Github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en-US" altLang="ko-KR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Colab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Visual Studio Code, Tableau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1528336"/>
        <a:ext cx="5760000" cy="608580"/>
      </dsp:txXfrm>
    </dsp:sp>
    <dsp:sp modelId="{EDBDD20E-41A2-4678-B2DD-6E106DB8AFD2}">
      <dsp:nvSpPr>
        <dsp:cNvPr id="0" name=""/>
        <dsp:cNvSpPr/>
      </dsp:nvSpPr>
      <dsp:spPr>
        <a:xfrm>
          <a:off x="0" y="2136916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>
              <a:latin typeface="+mj-ea"/>
              <a:ea typeface="+mj-ea"/>
            </a:rPr>
            <a:t>WAS</a:t>
          </a:r>
          <a:endParaRPr lang="ko-KR" altLang="en-US" sz="2100" kern="1200" dirty="0">
            <a:latin typeface="+mj-ea"/>
            <a:ea typeface="+mj-ea"/>
          </a:endParaRPr>
        </a:p>
      </dsp:txBody>
      <dsp:txXfrm>
        <a:off x="28186" y="2165102"/>
        <a:ext cx="5703628" cy="521022"/>
      </dsp:txXfrm>
    </dsp:sp>
    <dsp:sp modelId="{D497DF02-6941-46FA-8796-833947E7F9F7}">
      <dsp:nvSpPr>
        <dsp:cNvPr id="0" name=""/>
        <dsp:cNvSpPr/>
      </dsp:nvSpPr>
      <dsp:spPr>
        <a:xfrm>
          <a:off x="0" y="2714311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아파치 </a:t>
          </a:r>
          <a:r>
            <a:rPr lang="ko-KR" altLang="en-US" sz="1600" kern="1200" dirty="0" err="1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톰캣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2714311"/>
        <a:ext cx="5760000" cy="347760"/>
      </dsp:txXfrm>
    </dsp:sp>
    <dsp:sp modelId="{8EAF0D2A-4DA2-4836-851F-ED84669729AC}">
      <dsp:nvSpPr>
        <dsp:cNvPr id="0" name=""/>
        <dsp:cNvSpPr/>
      </dsp:nvSpPr>
      <dsp:spPr>
        <a:xfrm>
          <a:off x="0" y="3062071"/>
          <a:ext cx="5760000" cy="5773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 dirty="0">
              <a:latin typeface="+mj-ea"/>
              <a:ea typeface="+mj-ea"/>
            </a:rPr>
            <a:t>호스팅 업체 및 도메인</a:t>
          </a:r>
        </a:p>
      </dsp:txBody>
      <dsp:txXfrm>
        <a:off x="28186" y="3090257"/>
        <a:ext cx="5703628" cy="521022"/>
      </dsp:txXfrm>
    </dsp:sp>
    <dsp:sp modelId="{1E5E1EE0-30F7-453A-9E17-F3FFB7C6E9A8}">
      <dsp:nvSpPr>
        <dsp:cNvPr id="0" name=""/>
        <dsp:cNvSpPr/>
      </dsp:nvSpPr>
      <dsp:spPr>
        <a:xfrm>
          <a:off x="0" y="3639466"/>
          <a:ext cx="57600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카페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24(JSP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), 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호스팅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KR(</a:t>
          </a:r>
          <a:r>
            <a:rPr lang="ko-KR" altLang="en-US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도메인</a:t>
          </a:r>
          <a:r>
            <a:rPr lang="en-US" altLang="ko-KR" sz="1600" kern="1200" dirty="0">
              <a:solidFill>
                <a:srgbClr val="6D7378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)</a:t>
          </a:r>
          <a:endParaRPr lang="ko-KR" altLang="en-US" sz="1600" kern="1200" dirty="0">
            <a:solidFill>
              <a:srgbClr val="6D7378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0" y="3639466"/>
        <a:ext cx="5760000" cy="347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73832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4184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추후 최신 </a:t>
            </a:r>
            <a:r>
              <a:rPr lang="ko-KR" altLang="en-US" dirty="0" err="1"/>
              <a:t>간트</a:t>
            </a:r>
            <a:r>
              <a:rPr lang="ko-KR" altLang="en-US" dirty="0"/>
              <a:t> 차트 캡처로 이미지를 바꿀 것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5573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872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30304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70199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</a:t>
            </a:r>
          </a:p>
          <a:p>
            <a:pPr marL="139700" indent="0">
              <a:buNone/>
            </a:pPr>
            <a:r>
              <a:rPr lang="ko-KR" altLang="en-US" dirty="0"/>
              <a:t>인덱스</a:t>
            </a:r>
          </a:p>
        </p:txBody>
      </p:sp>
    </p:spTree>
    <p:extLst>
      <p:ext uri="{BB962C8B-B14F-4D97-AF65-F5344CB8AC3E}">
        <p14:creationId xmlns:p14="http://schemas.microsoft.com/office/powerpoint/2010/main" val="1102245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3</a:t>
            </a:r>
          </a:p>
          <a:p>
            <a:pPr marL="139700" indent="0">
              <a:buNone/>
            </a:pPr>
            <a:r>
              <a:rPr lang="ko-KR" altLang="en-US" dirty="0"/>
              <a:t>서비스 소개 </a:t>
            </a:r>
          </a:p>
        </p:txBody>
      </p:sp>
    </p:spTree>
    <p:extLst>
      <p:ext uri="{BB962C8B-B14F-4D97-AF65-F5344CB8AC3E}">
        <p14:creationId xmlns:p14="http://schemas.microsoft.com/office/powerpoint/2010/main" val="7750048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5</a:t>
            </a:r>
          </a:p>
          <a:p>
            <a:pPr marL="139700" indent="0">
              <a:buNone/>
            </a:pPr>
            <a:r>
              <a:rPr lang="ko-KR" altLang="en-US" dirty="0"/>
              <a:t>기업 찾기 메인</a:t>
            </a:r>
          </a:p>
        </p:txBody>
      </p:sp>
    </p:spTree>
    <p:extLst>
      <p:ext uri="{BB962C8B-B14F-4D97-AF65-F5344CB8AC3E}">
        <p14:creationId xmlns:p14="http://schemas.microsoft.com/office/powerpoint/2010/main" val="6962025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6</a:t>
            </a:r>
          </a:p>
          <a:p>
            <a:pPr marL="139700" indent="0">
              <a:buNone/>
            </a:pPr>
            <a:r>
              <a:rPr lang="ko-KR" altLang="en-US" dirty="0"/>
              <a:t>녹색 기업</a:t>
            </a:r>
            <a:r>
              <a:rPr lang="en-US" altLang="ko-KR" dirty="0"/>
              <a:t>, </a:t>
            </a:r>
            <a:r>
              <a:rPr lang="ko-KR" altLang="en-US" dirty="0"/>
              <a:t>녹색 기업 내 검색</a:t>
            </a:r>
          </a:p>
        </p:txBody>
      </p:sp>
    </p:spTree>
    <p:extLst>
      <p:ext uri="{BB962C8B-B14F-4D97-AF65-F5344CB8AC3E}">
        <p14:creationId xmlns:p14="http://schemas.microsoft.com/office/powerpoint/2010/main" val="2566690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 구조 </a:t>
            </a:r>
            <a:r>
              <a:rPr lang="en-US" altLang="ko-KR" dirty="0"/>
              <a:t>&gt; </a:t>
            </a:r>
            <a:r>
              <a:rPr lang="ko-KR" altLang="en-US" dirty="0"/>
              <a:t>프로젝트 설명</a:t>
            </a:r>
            <a:r>
              <a:rPr lang="en-US" altLang="ko-KR" dirty="0"/>
              <a:t>(</a:t>
            </a:r>
            <a:r>
              <a:rPr lang="ko-KR" altLang="en-US" dirty="0"/>
              <a:t>기획배경</a:t>
            </a:r>
            <a:r>
              <a:rPr lang="en-US" altLang="ko-KR" dirty="0"/>
              <a:t>, </a:t>
            </a:r>
            <a:r>
              <a:rPr lang="ko-KR" altLang="en-US" dirty="0"/>
              <a:t>기대효과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산출물 설명</a:t>
            </a:r>
            <a:r>
              <a:rPr lang="en-US" altLang="ko-KR" dirty="0"/>
              <a:t>(</a:t>
            </a:r>
            <a:r>
              <a:rPr lang="ko-KR" altLang="en-US" dirty="0"/>
              <a:t>중간고사 때 이미 했으니 대략적으로</a:t>
            </a:r>
            <a:r>
              <a:rPr lang="en-US" altLang="ko-KR" dirty="0"/>
              <a:t>) &gt; </a:t>
            </a:r>
            <a:r>
              <a:rPr lang="ko-KR" altLang="en-US" dirty="0" err="1"/>
              <a:t>파트별</a:t>
            </a:r>
            <a:r>
              <a:rPr lang="ko-KR" altLang="en-US" dirty="0"/>
              <a:t> 작업 내용 및 결과물 </a:t>
            </a:r>
            <a:r>
              <a:rPr lang="en-US" altLang="ko-KR" dirty="0"/>
              <a:t>&amp; </a:t>
            </a:r>
            <a:r>
              <a:rPr lang="ko-KR" altLang="en-US" dirty="0"/>
              <a:t>테스팅 결과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30377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7</a:t>
            </a:r>
          </a:p>
          <a:p>
            <a:pPr marL="139700" indent="0">
              <a:buNone/>
            </a:pPr>
            <a:r>
              <a:rPr lang="ko-KR" altLang="en-US" dirty="0"/>
              <a:t>녹색 기업</a:t>
            </a:r>
            <a:r>
              <a:rPr lang="en-US" altLang="ko-KR" dirty="0"/>
              <a:t>, </a:t>
            </a:r>
            <a:r>
              <a:rPr lang="ko-KR" altLang="en-US" dirty="0"/>
              <a:t>녹색 기업 내 검색</a:t>
            </a:r>
          </a:p>
        </p:txBody>
      </p:sp>
    </p:spTree>
    <p:extLst>
      <p:ext uri="{BB962C8B-B14F-4D97-AF65-F5344CB8AC3E}">
        <p14:creationId xmlns:p14="http://schemas.microsoft.com/office/powerpoint/2010/main" val="38422416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8</a:t>
            </a:r>
          </a:p>
          <a:p>
            <a:pPr marL="139700" indent="0">
              <a:buNone/>
            </a:pPr>
            <a:r>
              <a:rPr lang="ko-KR" altLang="en-US" dirty="0"/>
              <a:t>녹색기업 관심 등록</a:t>
            </a:r>
          </a:p>
        </p:txBody>
      </p:sp>
    </p:spTree>
    <p:extLst>
      <p:ext uri="{BB962C8B-B14F-4D97-AF65-F5344CB8AC3E}">
        <p14:creationId xmlns:p14="http://schemas.microsoft.com/office/powerpoint/2010/main" val="5652749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9</a:t>
            </a:r>
          </a:p>
          <a:p>
            <a:pPr marL="139700" indent="0">
              <a:buNone/>
            </a:pPr>
            <a:r>
              <a:rPr lang="ko-KR" altLang="en-US" dirty="0"/>
              <a:t>정보 나눔 데이터 분석</a:t>
            </a:r>
            <a:r>
              <a:rPr lang="en-US" altLang="ko-KR" dirty="0"/>
              <a:t>,</a:t>
            </a:r>
            <a:r>
              <a:rPr lang="ko-KR" altLang="en-US" dirty="0"/>
              <a:t> 이동</a:t>
            </a:r>
          </a:p>
        </p:txBody>
      </p:sp>
    </p:spTree>
    <p:extLst>
      <p:ext uri="{BB962C8B-B14F-4D97-AF65-F5344CB8AC3E}">
        <p14:creationId xmlns:p14="http://schemas.microsoft.com/office/powerpoint/2010/main" val="913767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10</a:t>
            </a:r>
          </a:p>
          <a:p>
            <a:pPr marL="139700" indent="0">
              <a:buNone/>
            </a:pPr>
            <a:r>
              <a:rPr lang="ko-KR" altLang="en-US" dirty="0"/>
              <a:t>정보 나눔 기사 모음</a:t>
            </a:r>
          </a:p>
        </p:txBody>
      </p:sp>
    </p:spTree>
    <p:extLst>
      <p:ext uri="{BB962C8B-B14F-4D97-AF65-F5344CB8AC3E}">
        <p14:creationId xmlns:p14="http://schemas.microsoft.com/office/powerpoint/2010/main" val="27329072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11</a:t>
            </a:r>
          </a:p>
          <a:p>
            <a:pPr marL="139700" indent="0">
              <a:buNone/>
            </a:pPr>
            <a:r>
              <a:rPr lang="ko-KR" altLang="en-US" dirty="0"/>
              <a:t>커뮤니티 공지사항</a:t>
            </a:r>
          </a:p>
        </p:txBody>
      </p:sp>
    </p:spTree>
    <p:extLst>
      <p:ext uri="{BB962C8B-B14F-4D97-AF65-F5344CB8AC3E}">
        <p14:creationId xmlns:p14="http://schemas.microsoft.com/office/powerpoint/2010/main" val="668502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12</a:t>
            </a:r>
          </a:p>
          <a:p>
            <a:pPr marL="139700" indent="0">
              <a:buNone/>
            </a:pPr>
            <a:r>
              <a:rPr lang="ko-KR" altLang="en-US" dirty="0"/>
              <a:t>커뮤니티 공지사항 글 쓰기</a:t>
            </a:r>
            <a:r>
              <a:rPr lang="en-US" altLang="ko-KR" dirty="0"/>
              <a:t>, </a:t>
            </a:r>
            <a:r>
              <a:rPr lang="ko-KR" altLang="en-US" dirty="0"/>
              <a:t>공개</a:t>
            </a:r>
            <a:r>
              <a:rPr lang="en-US" altLang="ko-KR" dirty="0"/>
              <a:t>/</a:t>
            </a:r>
            <a:r>
              <a:rPr lang="ko-KR" altLang="en-US" dirty="0"/>
              <a:t>비공개 처리 된 차이</a:t>
            </a:r>
          </a:p>
        </p:txBody>
      </p:sp>
    </p:spTree>
    <p:extLst>
      <p:ext uri="{BB962C8B-B14F-4D97-AF65-F5344CB8AC3E}">
        <p14:creationId xmlns:p14="http://schemas.microsoft.com/office/powerpoint/2010/main" val="6010889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15</a:t>
            </a:r>
          </a:p>
          <a:p>
            <a:pPr marL="139700" indent="0">
              <a:buNone/>
            </a:pPr>
            <a:r>
              <a:rPr lang="ko-KR" altLang="en-US" dirty="0"/>
              <a:t>마이페이지 관심 기업</a:t>
            </a:r>
          </a:p>
        </p:txBody>
      </p:sp>
    </p:spTree>
    <p:extLst>
      <p:ext uri="{BB962C8B-B14F-4D97-AF65-F5344CB8AC3E}">
        <p14:creationId xmlns:p14="http://schemas.microsoft.com/office/powerpoint/2010/main" val="33839600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altLang="ko-KR" dirty="0"/>
              <a:t>16</a:t>
            </a:r>
          </a:p>
          <a:p>
            <a:pPr marL="139700" indent="0">
              <a:buNone/>
            </a:pPr>
            <a:r>
              <a:rPr lang="ko-KR" altLang="en-US" dirty="0"/>
              <a:t>마이페이지 최근 검색 기업</a:t>
            </a:r>
          </a:p>
        </p:txBody>
      </p:sp>
    </p:spTree>
    <p:extLst>
      <p:ext uri="{BB962C8B-B14F-4D97-AF65-F5344CB8AC3E}">
        <p14:creationId xmlns:p14="http://schemas.microsoft.com/office/powerpoint/2010/main" val="7963113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99861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6588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태블로</a:t>
            </a:r>
            <a:r>
              <a:rPr lang="ko-KR" altLang="en-US" dirty="0"/>
              <a:t> 장점</a:t>
            </a:r>
            <a:r>
              <a:rPr lang="en-US" altLang="ko-KR" dirty="0"/>
              <a:t>1 : </a:t>
            </a:r>
            <a:r>
              <a:rPr lang="ko-KR" altLang="en-US" dirty="0"/>
              <a:t>데이터만 있으면 쉬운 시각화 도구 입니다</a:t>
            </a:r>
            <a:r>
              <a:rPr lang="en-US" altLang="ko-KR" dirty="0"/>
              <a:t>.</a:t>
            </a:r>
          </a:p>
          <a:p>
            <a:r>
              <a:rPr lang="ko-KR" altLang="en-US" b="0" i="0" dirty="0" err="1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태블로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장점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 :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시각화 화면끼리 상호작용할 수 있는 인터렉티브 시각화를 가지고 있습니다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dirty="0" err="1"/>
              <a:t>태블로</a:t>
            </a:r>
            <a:r>
              <a:rPr lang="ko-KR" altLang="en-US" dirty="0"/>
              <a:t> 장점</a:t>
            </a:r>
            <a:r>
              <a:rPr lang="en-US" altLang="ko-KR" dirty="0"/>
              <a:t>3 : </a:t>
            </a:r>
            <a:r>
              <a:rPr lang="ko-KR" altLang="en-US" dirty="0"/>
              <a:t>동적 그래프이기 때문에 데이터 표현성이 더 높다고 생각합니다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92201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66568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6551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568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007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168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스마트아트는 임시로 지정했습니다</a:t>
            </a:r>
            <a:r>
              <a:rPr lang="en-US" altLang="ko-KR" dirty="0"/>
              <a:t>. </a:t>
            </a:r>
            <a:r>
              <a:rPr lang="ko-KR" altLang="en-US" dirty="0"/>
              <a:t>수정하셔도 무방합니다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546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0097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4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36" name="Google Shape;36;p3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body" idx="1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2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81" name="Google Shape;81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82" name="Google Shape;82;p6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8" name="Google Shape;88;p7">
            <a:extLst>
              <a:ext uri="{FF2B5EF4-FFF2-40B4-BE49-F238E27FC236}">
                <a16:creationId xmlns:a16="http://schemas.microsoft.com/office/drawing/2014/main" id="{16BE52E1-FB8A-4B46-822E-C0A6DE9328C6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9" name="Google Shape;89;p7">
              <a:extLst>
                <a:ext uri="{FF2B5EF4-FFF2-40B4-BE49-F238E27FC236}">
                  <a16:creationId xmlns:a16="http://schemas.microsoft.com/office/drawing/2014/main" id="{A5AE03F1-8E58-48AC-9FB3-8D5AF75F59AB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;p7">
              <a:extLst>
                <a:ext uri="{FF2B5EF4-FFF2-40B4-BE49-F238E27FC236}">
                  <a16:creationId xmlns:a16="http://schemas.microsoft.com/office/drawing/2014/main" id="{E014AD9F-EF5F-472C-B5DA-2A7B1B900B28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1;p7">
              <a:extLst>
                <a:ext uri="{FF2B5EF4-FFF2-40B4-BE49-F238E27FC236}">
                  <a16:creationId xmlns:a16="http://schemas.microsoft.com/office/drawing/2014/main" id="{790CE018-CEC5-4ED6-B109-EDE6D42C71D1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;p7">
              <a:extLst>
                <a:ext uri="{FF2B5EF4-FFF2-40B4-BE49-F238E27FC236}">
                  <a16:creationId xmlns:a16="http://schemas.microsoft.com/office/drawing/2014/main" id="{0AEC53C7-AC26-465E-B7D3-9423ABEAB9D7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;p7">
              <a:extLst>
                <a:ext uri="{FF2B5EF4-FFF2-40B4-BE49-F238E27FC236}">
                  <a16:creationId xmlns:a16="http://schemas.microsoft.com/office/drawing/2014/main" id="{15D5BB95-A49D-4AE7-8969-95520D578DA2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24" name="Google Shape;176;p13">
            <a:extLst>
              <a:ext uri="{FF2B5EF4-FFF2-40B4-BE49-F238E27FC236}">
                <a16:creationId xmlns:a16="http://schemas.microsoft.com/office/drawing/2014/main" id="{CC379EDC-A680-4DF8-9FD3-EC2115DF6F8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6" name="Google Shape;88;p7">
            <a:extLst>
              <a:ext uri="{FF2B5EF4-FFF2-40B4-BE49-F238E27FC236}">
                <a16:creationId xmlns:a16="http://schemas.microsoft.com/office/drawing/2014/main" id="{99846332-50CB-4851-83EC-7F484E93C1E2}"/>
              </a:ext>
            </a:extLst>
          </p:cNvPr>
          <p:cNvGrpSpPr/>
          <p:nvPr userDrawn="1"/>
        </p:nvGrpSpPr>
        <p:grpSpPr>
          <a:xfrm>
            <a:off x="6848642" y="3313075"/>
            <a:ext cx="2295311" cy="2229193"/>
            <a:chOff x="6172200" y="2656118"/>
            <a:chExt cx="2971754" cy="2886151"/>
          </a:xfrm>
        </p:grpSpPr>
        <p:sp>
          <p:nvSpPr>
            <p:cNvPr id="17" name="Google Shape;89;p7">
              <a:extLst>
                <a:ext uri="{FF2B5EF4-FFF2-40B4-BE49-F238E27FC236}">
                  <a16:creationId xmlns:a16="http://schemas.microsoft.com/office/drawing/2014/main" id="{6ABC5820-0BCF-453F-A206-B771EEB6CE53}"/>
                </a:ext>
              </a:extLst>
            </p:cNvPr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7">
              <a:extLst>
                <a:ext uri="{FF2B5EF4-FFF2-40B4-BE49-F238E27FC236}">
                  <a16:creationId xmlns:a16="http://schemas.microsoft.com/office/drawing/2014/main" id="{604D6D29-18BE-4CC9-8C07-595896F8B88C}"/>
                </a:ext>
              </a:extLst>
            </p:cNvPr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7">
              <a:extLst>
                <a:ext uri="{FF2B5EF4-FFF2-40B4-BE49-F238E27FC236}">
                  <a16:creationId xmlns:a16="http://schemas.microsoft.com/office/drawing/2014/main" id="{6FDEE96E-9EAA-48AE-B27A-FC561F65D44E}"/>
                </a:ext>
              </a:extLst>
            </p:cNvPr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7">
              <a:extLst>
                <a:ext uri="{FF2B5EF4-FFF2-40B4-BE49-F238E27FC236}">
                  <a16:creationId xmlns:a16="http://schemas.microsoft.com/office/drawing/2014/main" id="{E41BFC70-C247-413E-A6BF-13E2033A6096}"/>
                </a:ext>
              </a:extLst>
            </p:cNvPr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7">
              <a:extLst>
                <a:ext uri="{FF2B5EF4-FFF2-40B4-BE49-F238E27FC236}">
                  <a16:creationId xmlns:a16="http://schemas.microsoft.com/office/drawing/2014/main" id="{F64F3CCC-824C-430D-9AE6-E18F43A27E3F}"/>
                </a:ext>
              </a:extLst>
            </p:cNvPr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3" name="제목 2">
            <a:extLst>
              <a:ext uri="{FF2B5EF4-FFF2-40B4-BE49-F238E27FC236}">
                <a16:creationId xmlns:a16="http://schemas.microsoft.com/office/drawing/2014/main" id="{020E4595-78D6-4090-A4F1-17E995340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659" y="147384"/>
            <a:ext cx="5760300" cy="680700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2" name="Google Shape;176;p13">
            <a:extLst>
              <a:ext uri="{FF2B5EF4-FFF2-40B4-BE49-F238E27FC236}">
                <a16:creationId xmlns:a16="http://schemas.microsoft.com/office/drawing/2014/main" id="{19272780-EA38-4EE4-9A23-31A76FC1EE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sz="3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»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●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○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■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://corpcollector.or.kr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jobplanet.co.kr/contents/news-99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TEAM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그릴그린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Corp Collector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산출물 소개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퍼트 차트 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/ </a:t>
            </a:r>
            <a:r>
              <a:rPr lang="ko-KR" alt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간트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차트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2019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퍼트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(Pert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내용 개체 틀 7">
            <a:extLst>
              <a:ext uri="{FF2B5EF4-FFF2-40B4-BE49-F238E27FC236}">
                <a16:creationId xmlns:a16="http://schemas.microsoft.com/office/drawing/2014/main" id="{93E1A710-7079-4EAF-BBA8-C7E61EB1DE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0" y="920629"/>
            <a:ext cx="5400000" cy="360498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333176" y="4536005"/>
            <a:ext cx="1489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전체 퍼트 차트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6E2BD22A-6E16-4B8A-B362-D3B1D88BB0D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8995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D37D9F7-F5D1-4B06-834A-03F1DD34E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유지보수 및 이후 활동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1FD95E-B888-4944-BCE9-9960B5D23685}"/>
              </a:ext>
            </a:extLst>
          </p:cNvPr>
          <p:cNvSpPr txBox="1">
            <a:spLocks/>
          </p:cNvSpPr>
          <p:nvPr/>
        </p:nvSpPr>
        <p:spPr>
          <a:xfrm>
            <a:off x="3852000" y="1037662"/>
            <a:ext cx="6476959" cy="3958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buFont typeface="Roboto Condensed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서비스 소개 페이지에 하위 </a:t>
            </a:r>
            <a:r>
              <a:rPr lang="ko-KR" altLang="en-US" sz="14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메뉴별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기능 설명을 추가했다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개발 과정 페이지에 설계서 이미지 업로드했다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 목록 초기화 기능을 추가했다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현재 페이지 번호를 표시하도록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UI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수정했다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호스팅 적용 후 이메일 인증 기능을 추가했다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PPT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제작했다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8F7043-F07F-481D-B753-E8AE7804D4AD}"/>
              </a:ext>
            </a:extLst>
          </p:cNvPr>
          <p:cNvSpPr txBox="1"/>
          <p:nvPr/>
        </p:nvSpPr>
        <p:spPr>
          <a:xfrm>
            <a:off x="1332000" y="4506105"/>
            <a:ext cx="14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이메일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인증란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4DF6322E-E303-4A30-A6A9-773B9FE62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662" y="1311458"/>
            <a:ext cx="2292468" cy="305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540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간트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(Gantt Chart)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2F8AB-24D7-4521-B607-37D82F511FD9}"/>
              </a:ext>
            </a:extLst>
          </p:cNvPr>
          <p:cNvSpPr txBox="1"/>
          <p:nvPr/>
        </p:nvSpPr>
        <p:spPr>
          <a:xfrm>
            <a:off x="3799994" y="4217861"/>
            <a:ext cx="15440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간트차트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(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최종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)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AEEE0D2D-0C13-46A6-96A1-14C14DA440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BEFF45-DE9C-4F43-A4DE-1C605F3C3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570" y="771750"/>
            <a:ext cx="6270860" cy="337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43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사이트맵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구조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7AFC6-C017-4215-80CF-E57CFE6BA3DE}"/>
              </a:ext>
            </a:extLst>
          </p:cNvPr>
          <p:cNvSpPr txBox="1"/>
          <p:nvPr/>
        </p:nvSpPr>
        <p:spPr>
          <a:xfrm>
            <a:off x="3477562" y="4280701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</a:t>
            </a:r>
            <a:r>
              <a:rPr lang="ko-KR" altLang="en-US" b="1" i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사이트맵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구조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내용 개체 틀 5" descr="테이블이(가) 표시된 사진&#10;&#10;자동 생성된 설명">
            <a:extLst>
              <a:ext uri="{FF2B5EF4-FFF2-40B4-BE49-F238E27FC236}">
                <a16:creationId xmlns:a16="http://schemas.microsoft.com/office/drawing/2014/main" id="{A28F1586-985F-441A-8A9D-6A22038C67C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06"/>
          <a:stretch/>
        </p:blipFill>
        <p:spPr>
          <a:xfrm>
            <a:off x="1692000" y="862799"/>
            <a:ext cx="5010942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286607E6-40CD-49FE-9E3F-463A3C4C3C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778907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결과물 및 테스팅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프론트엔드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백엔드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(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테스트 포함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빅데이터 분석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520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프론트 엔드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천세륜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–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화면 구성 디자인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,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설계 및 구현</a:t>
            </a:r>
          </a:p>
        </p:txBody>
      </p:sp>
    </p:spTree>
    <p:extLst>
      <p:ext uri="{BB962C8B-B14F-4D97-AF65-F5344CB8AC3E}">
        <p14:creationId xmlns:p14="http://schemas.microsoft.com/office/powerpoint/2010/main" val="3625292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5A27A7A-B069-459E-BA51-512F713C0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951750"/>
            <a:ext cx="6736438" cy="324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74A58B-7E5F-4984-BF79-23E3DA52287C}"/>
              </a:ext>
            </a:extLst>
          </p:cNvPr>
          <p:cNvSpPr txBox="1"/>
          <p:nvPr/>
        </p:nvSpPr>
        <p:spPr>
          <a:xfrm>
            <a:off x="3492000" y="4371750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인덱스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23B4399C-9437-456E-834F-0EA1560B348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151289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7CC84B6-6F7F-4223-B8C4-D39C854D9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38" y="975467"/>
            <a:ext cx="4995203" cy="26132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DB75B2-77EB-48C4-A7D4-13E75F688B8A}"/>
              </a:ext>
            </a:extLst>
          </p:cNvPr>
          <p:cNvSpPr txBox="1"/>
          <p:nvPr/>
        </p:nvSpPr>
        <p:spPr>
          <a:xfrm>
            <a:off x="455738" y="3857861"/>
            <a:ext cx="2321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서비스 소개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서비스 개요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0BEBBEFC-E163-41DC-8CFF-CF0E2A014D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B3FFCDC-F2E9-4382-93CA-2E910FEA2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7390" y="2174693"/>
            <a:ext cx="4995203" cy="26627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115826-9652-43A7-8ADB-760ADFC02DFA}"/>
              </a:ext>
            </a:extLst>
          </p:cNvPr>
          <p:cNvSpPr txBox="1"/>
          <p:nvPr/>
        </p:nvSpPr>
        <p:spPr>
          <a:xfrm>
            <a:off x="6531901" y="1740210"/>
            <a:ext cx="2156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서비스 소개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개발 과정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09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5C9AC7-3C55-4437-95D3-38AE371BF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839421"/>
            <a:ext cx="6480000" cy="40582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68B9E1-499E-4930-AE2B-1E6CDE38E0E1}"/>
              </a:ext>
            </a:extLst>
          </p:cNvPr>
          <p:cNvSpPr txBox="1"/>
          <p:nvPr/>
        </p:nvSpPr>
        <p:spPr>
          <a:xfrm>
            <a:off x="3295154" y="4755117"/>
            <a:ext cx="16305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찾기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MAIN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E3CE1C2D-C6FA-47F2-970E-81D22C4F7B1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138788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9" name="Google Shape;309;p28"/>
          <p:cNvSpPr/>
          <p:nvPr/>
        </p:nvSpPr>
        <p:spPr>
          <a:xfrm>
            <a:off x="1154667" y="1909250"/>
            <a:ext cx="2191500" cy="1852200"/>
          </a:xfrm>
          <a:prstGeom prst="homePlate">
            <a:avLst>
              <a:gd name="adj" fmla="val 3012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 Condensed"/>
                <a:sym typeface="Roboto Condensed"/>
              </a:rPr>
              <a:t>팀 구조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 Condensed"/>
              <a:sym typeface="Roboto Condensed"/>
            </a:endParaRPr>
          </a:p>
        </p:txBody>
      </p:sp>
      <p:sp>
        <p:nvSpPr>
          <p:cNvPr id="310" name="Google Shape;310;p28"/>
          <p:cNvSpPr/>
          <p:nvPr/>
        </p:nvSpPr>
        <p:spPr>
          <a:xfrm>
            <a:off x="2902904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프토젝트</a:t>
            </a: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 설명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311" name="Google Shape;311;p28"/>
          <p:cNvSpPr/>
          <p:nvPr/>
        </p:nvSpPr>
        <p:spPr>
          <a:xfrm>
            <a:off x="4693288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산출물 소개</a:t>
            </a:r>
            <a:endParaRPr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7" name="Google Shape;311;p28">
            <a:extLst>
              <a:ext uri="{FF2B5EF4-FFF2-40B4-BE49-F238E27FC236}">
                <a16:creationId xmlns:a16="http://schemas.microsoft.com/office/drawing/2014/main" id="{B03767B4-C723-4418-B4D0-0E3D5E93AACF}"/>
              </a:ext>
            </a:extLst>
          </p:cNvPr>
          <p:cNvSpPr/>
          <p:nvPr/>
        </p:nvSpPr>
        <p:spPr>
          <a:xfrm>
            <a:off x="6483825" y="1909250"/>
            <a:ext cx="2233800" cy="18522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Roboto Condensed"/>
              </a:rPr>
              <a:t>결과물 및 테스팅</a:t>
            </a:r>
            <a:endParaRPr lang="en-US" altLang="ko-KR"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Roboto Condensed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EEDFFF7A-B59D-47DF-AB68-530DF5647BB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267842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BAD5576-BC19-4BFC-BB21-2DDB5B300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771750"/>
            <a:ext cx="6480000" cy="38107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1D3BBC-55E3-4B2F-BD5A-23FB0458BA16}"/>
              </a:ext>
            </a:extLst>
          </p:cNvPr>
          <p:cNvSpPr txBox="1"/>
          <p:nvPr/>
        </p:nvSpPr>
        <p:spPr>
          <a:xfrm>
            <a:off x="2986311" y="4690601"/>
            <a:ext cx="1991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찾기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녹색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7C87A8-4199-45B1-8A76-A9A474E4F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01" y="759082"/>
            <a:ext cx="6479999" cy="4311155"/>
          </a:xfrm>
          <a:prstGeom prst="rect">
            <a:avLst/>
          </a:prstGeom>
        </p:spPr>
      </p:pic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D90ACCE5-6229-4E8E-B741-E03F53DF52C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8780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FDC3C3D-C5B7-4D3E-B9B8-461B04D6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47" y="867851"/>
            <a:ext cx="4572000" cy="24577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E3A3B70-768D-4122-8ED7-6CFE032EB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8055" y="2096741"/>
            <a:ext cx="5250398" cy="27861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532BF25-B9A2-405C-91D8-F4C45A84F52F}"/>
              </a:ext>
            </a:extLst>
          </p:cNvPr>
          <p:cNvSpPr txBox="1"/>
          <p:nvPr/>
        </p:nvSpPr>
        <p:spPr>
          <a:xfrm>
            <a:off x="355547" y="3494586"/>
            <a:ext cx="16049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기업 상세페이지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DF8A8F-5C76-42CD-A0F2-E17345D8C991}"/>
              </a:ext>
            </a:extLst>
          </p:cNvPr>
          <p:cNvSpPr txBox="1"/>
          <p:nvPr/>
        </p:nvSpPr>
        <p:spPr>
          <a:xfrm>
            <a:off x="6539118" y="1633251"/>
            <a:ext cx="2249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로그인 후 관심 기업 등록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85D7BFE0-7A23-4792-88EE-659B2FA7183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6809820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700F09-2EAE-4B22-8002-1AB009087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00" y="828084"/>
            <a:ext cx="7231200" cy="3831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7F71A2-1D42-4E46-B717-78D5FAA11D3C}"/>
              </a:ext>
            </a:extLst>
          </p:cNvPr>
          <p:cNvSpPr txBox="1"/>
          <p:nvPr/>
        </p:nvSpPr>
        <p:spPr>
          <a:xfrm>
            <a:off x="3068332" y="4688339"/>
            <a:ext cx="2084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관심 기업 등록 후 목록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90B4F8DB-1A89-4894-9D01-39F5B0F9BD0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7384846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088AF2-5CD8-405F-BF8D-7668293C1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000" y="828084"/>
            <a:ext cx="6581833" cy="39036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173EC4-548B-4B24-A316-DAA94F8513A5}"/>
              </a:ext>
            </a:extLst>
          </p:cNvPr>
          <p:cNvSpPr txBox="1"/>
          <p:nvPr/>
        </p:nvSpPr>
        <p:spPr>
          <a:xfrm>
            <a:off x="2842308" y="4783736"/>
            <a:ext cx="2536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정보 나눔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데이터 분석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B285186-A521-4F06-8967-853C1B889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874" y="1156241"/>
            <a:ext cx="5106999" cy="32356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4FA234C-1660-4FD4-801B-314E1F7D7733}"/>
              </a:ext>
            </a:extLst>
          </p:cNvPr>
          <p:cNvSpPr txBox="1"/>
          <p:nvPr/>
        </p:nvSpPr>
        <p:spPr>
          <a:xfrm>
            <a:off x="6250712" y="2250847"/>
            <a:ext cx="20842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◀ 페이지 내 사회적 기업 </a:t>
            </a:r>
            <a:endParaRPr lang="en-US" altLang="ko-KR" b="1" i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정보 위치로 이동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9" name="Google Shape;176;p13">
            <a:extLst>
              <a:ext uri="{FF2B5EF4-FFF2-40B4-BE49-F238E27FC236}">
                <a16:creationId xmlns:a16="http://schemas.microsoft.com/office/drawing/2014/main" id="{06BFFD6D-203D-485C-80C9-1ED287CB9A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86710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3D049A-148C-4856-B04A-1D5BDD469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980" y="1014219"/>
            <a:ext cx="6470039" cy="38232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81B57C-D30B-4FCD-BE37-C35D523607BD}"/>
              </a:ext>
            </a:extLst>
          </p:cNvPr>
          <p:cNvSpPr txBox="1"/>
          <p:nvPr/>
        </p:nvSpPr>
        <p:spPr>
          <a:xfrm>
            <a:off x="1477869" y="4650135"/>
            <a:ext cx="23711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정보 나눔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 기사 모음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8D88CA0-F7A4-494C-A48F-8A1A9B8FD2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285309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0F1C94-D770-4661-B060-7A57A2946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" y="1027288"/>
            <a:ext cx="5180390" cy="286654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F32AD0D-5C3C-485A-8175-F91E1BA9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000" y="2829240"/>
            <a:ext cx="5760300" cy="21555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7DE8BC-B2FA-4646-9714-5B5DFE8D57CE}"/>
              </a:ext>
            </a:extLst>
          </p:cNvPr>
          <p:cNvSpPr txBox="1"/>
          <p:nvPr/>
        </p:nvSpPr>
        <p:spPr>
          <a:xfrm>
            <a:off x="524810" y="4131544"/>
            <a:ext cx="18838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-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공지사항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0C8B16-1544-4E2B-8502-32A52531C4FD}"/>
              </a:ext>
            </a:extLst>
          </p:cNvPr>
          <p:cNvSpPr txBox="1"/>
          <p:nvPr/>
        </p:nvSpPr>
        <p:spPr>
          <a:xfrm>
            <a:off x="6846295" y="2386861"/>
            <a:ext cx="1984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공지사항 상세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Google Shape;176;p13">
            <a:extLst>
              <a:ext uri="{FF2B5EF4-FFF2-40B4-BE49-F238E27FC236}">
                <a16:creationId xmlns:a16="http://schemas.microsoft.com/office/drawing/2014/main" id="{AA7447EF-20B8-4E84-9C72-424CB4F51FD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0793223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CD89F8-98EE-45E9-B4CD-624D2254F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31" y="981910"/>
            <a:ext cx="5185559" cy="27997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1DF8D1A-FD03-4601-A84D-D3D02017E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3609" y="4116137"/>
            <a:ext cx="5760300" cy="7725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95AA51-A7F0-47DD-9170-E5C81B9F99C7}"/>
              </a:ext>
            </a:extLst>
          </p:cNvPr>
          <p:cNvSpPr txBox="1"/>
          <p:nvPr/>
        </p:nvSpPr>
        <p:spPr>
          <a:xfrm>
            <a:off x="593161" y="3808360"/>
            <a:ext cx="21499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커뮤니티 글쓰기 페이지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42501-E4FD-457B-97D9-558EF6E6E542}"/>
              </a:ext>
            </a:extLst>
          </p:cNvPr>
          <p:cNvSpPr txBox="1"/>
          <p:nvPr/>
        </p:nvSpPr>
        <p:spPr>
          <a:xfrm>
            <a:off x="5970514" y="3660196"/>
            <a:ext cx="1670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▼ 공개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/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비공개 확인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8" name="Google Shape;176;p13">
            <a:extLst>
              <a:ext uri="{FF2B5EF4-FFF2-40B4-BE49-F238E27FC236}">
                <a16:creationId xmlns:a16="http://schemas.microsoft.com/office/drawing/2014/main" id="{AFC60EA1-151C-4A8C-93C7-5B6271974A7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71823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4803" y="191508"/>
            <a:ext cx="5760300" cy="680700"/>
          </a:xfrm>
        </p:spPr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0C1674-FFBD-4933-835E-9DBD8B516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000" y="1174352"/>
            <a:ext cx="6883103" cy="32158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1EA67E3-AA19-421D-9741-78F8E4F10D36}"/>
              </a:ext>
            </a:extLst>
          </p:cNvPr>
          <p:cNvSpPr txBox="1"/>
          <p:nvPr/>
        </p:nvSpPr>
        <p:spPr>
          <a:xfrm>
            <a:off x="3257036" y="4428719"/>
            <a:ext cx="21066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관심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E35605B-CD33-4C3B-ADDE-641B73C53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983" y="1223903"/>
            <a:ext cx="7535801" cy="3116773"/>
          </a:xfrm>
          <a:prstGeom prst="rect">
            <a:avLst/>
          </a:prstGeom>
        </p:spPr>
      </p:pic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08BA2E88-F673-4495-9F3E-204228C9646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27215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구성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4B2109E-09B9-4BE5-AB64-591A12239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768" y="1131750"/>
            <a:ext cx="6548463" cy="35190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B5B81C-6D75-42DC-ABED-4765C2826A1A}"/>
              </a:ext>
            </a:extLst>
          </p:cNvPr>
          <p:cNvSpPr txBox="1"/>
          <p:nvPr/>
        </p:nvSpPr>
        <p:spPr>
          <a:xfrm>
            <a:off x="1297768" y="4800585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마이페이지 </a:t>
            </a:r>
            <a:r>
              <a:rPr lang="en-US" altLang="ko-KR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– </a:t>
            </a:r>
            <a:r>
              <a:rPr lang="ko-KR" altLang="en-US" b="1" i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최근 검색 기업</a:t>
            </a:r>
            <a:endParaRPr lang="ko-KR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6C70CAA4-EDA5-490A-8CB2-5E5BC89FEDB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8366093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백엔드</a:t>
            </a:r>
            <a:endParaRPr lang="ko-KR" altLang="en-US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오혜진 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–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웹 사이트 기능 구성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및 구현</a:t>
            </a:r>
          </a:p>
        </p:txBody>
      </p:sp>
    </p:spTree>
    <p:extLst>
      <p:ext uri="{BB962C8B-B14F-4D97-AF65-F5344CB8AC3E}">
        <p14:creationId xmlns:p14="http://schemas.microsoft.com/office/powerpoint/2010/main" val="959897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팀 구조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8A19AC4-CF93-4094-BA1B-C17295DF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구조</a:t>
            </a:r>
          </a:p>
        </p:txBody>
      </p:sp>
      <p:pic>
        <p:nvPicPr>
          <p:cNvPr id="4" name="내용 개체 틀 12">
            <a:extLst>
              <a:ext uri="{FF2B5EF4-FFF2-40B4-BE49-F238E27FC236}">
                <a16:creationId xmlns:a16="http://schemas.microsoft.com/office/drawing/2014/main" id="{B250E472-2D6F-4821-9F49-C515E1EB4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52" y="1281894"/>
            <a:ext cx="7373296" cy="227305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56AAC67-C9DC-4788-9A0D-0D07E99F1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399" y="3409084"/>
            <a:ext cx="1693202" cy="11993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29B5372-43D8-4D5E-A5CD-AFBB6FCF4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513" y="628814"/>
            <a:ext cx="1446266" cy="1306159"/>
          </a:xfrm>
          <a:prstGeom prst="rect">
            <a:avLst/>
          </a:prstGeom>
        </p:spPr>
      </p:pic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741FD35C-FCA1-449E-ACDE-DDC2672BD14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2418179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28B72B8-2379-4251-B153-B0C9A08D1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디자인 패턴</a:t>
            </a:r>
          </a:p>
        </p:txBody>
      </p:sp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FA4EAA1A-DB2F-4510-B7A3-959809E22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1491750"/>
            <a:ext cx="7944784" cy="2676661"/>
          </a:xfrm>
          <a:prstGeom prst="rect">
            <a:avLst/>
          </a:prstGeom>
        </p:spPr>
      </p:pic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F5EEC75F-7738-4565-A11F-F725CC32A62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6614630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B5351D4-5558-4128-B04A-53D61990A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 관리 클래스 다이어그램</a:t>
            </a:r>
          </a:p>
        </p:txBody>
      </p:sp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001399B7-E7F6-490D-9071-D51C55A0389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141539-39AF-462A-A194-18690C47C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2" y="1004602"/>
            <a:ext cx="9144000" cy="363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8412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A0248831-10EB-48B0-BBB6-36AEF783C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이메일 인증 클래스 다이어그램</a:t>
            </a:r>
          </a:p>
        </p:txBody>
      </p:sp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23D5028E-D490-4F13-8788-82450994E7B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 descr="텍스트, 지도, 영수증, 스크린샷이(가) 표시된 사진&#10;&#10;자동 생성된 설명">
            <a:extLst>
              <a:ext uri="{FF2B5EF4-FFF2-40B4-BE49-F238E27FC236}">
                <a16:creationId xmlns:a16="http://schemas.microsoft.com/office/drawing/2014/main" id="{2878119D-8D39-4709-828B-C235B1C4E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08" y="1002662"/>
            <a:ext cx="8556784" cy="381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412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330E7CF-D4FF-4FEE-AD5D-A6CEE00AD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기업 찾기 클래스 다이어그램</a:t>
            </a:r>
          </a:p>
        </p:txBody>
      </p:sp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2B81F4C9-3CCB-4763-B2F7-519EFC1FDC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43B324A-207D-40B9-A953-D9651BBD3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8084"/>
            <a:ext cx="91440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215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7E4F8C9-E942-457F-84DE-DC2425B4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커뮤니티 클래스 다이어그램</a:t>
            </a: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8A6D4898-B4F6-4E4D-9E84-49A5DB0AE11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ECC02AB-54BE-461D-BF44-8F422D7B2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1567"/>
            <a:ext cx="9144000" cy="377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9426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050D287-19EC-40BF-8E62-A8346460C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정보 나눔 클래스 다이어그램</a:t>
            </a:r>
          </a:p>
        </p:txBody>
      </p:sp>
      <p:sp>
        <p:nvSpPr>
          <p:cNvPr id="5" name="Google Shape;176;p13">
            <a:extLst>
              <a:ext uri="{FF2B5EF4-FFF2-40B4-BE49-F238E27FC236}">
                <a16:creationId xmlns:a16="http://schemas.microsoft.com/office/drawing/2014/main" id="{4696C876-5B22-4473-A3A4-6CD5319367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B2F5CB7-CEB9-44A8-8607-91C961985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5558"/>
            <a:ext cx="9144000" cy="277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3611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8C4C858-7D15-41F0-BF40-6E7F3CCCD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 클래스 다이어그램</a:t>
            </a:r>
          </a:p>
        </p:txBody>
      </p:sp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7A77D16A-BAB2-4228-B856-5AB55F4B798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A23A5B0-E61A-4C67-B08E-F2D5105D6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537" y="827896"/>
            <a:ext cx="5345463" cy="431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230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1BD72-7F4D-4BD4-A56A-6CD9915EA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빅데이터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B437DE-B871-47F8-9956-0A55B3609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449654"/>
            <a:ext cx="6046200" cy="784800"/>
          </a:xfrm>
        </p:spPr>
        <p:txBody>
          <a:bodyPr/>
          <a:lstStyle/>
          <a:p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오규진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 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–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데이터 분석 및 시각화</a:t>
            </a:r>
            <a:r>
              <a:rPr lang="en-US" altLang="ko-KR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,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기사 </a:t>
            </a:r>
            <a:r>
              <a:rPr lang="ko-KR" altLang="en-US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크롤링</a:t>
            </a:r>
            <a:endParaRPr lang="ko-KR" altLang="en-US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33673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프로세스 구조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0BFBC03-D825-4B38-8580-407E6A3BD56D}"/>
              </a:ext>
            </a:extLst>
          </p:cNvPr>
          <p:cNvSpPr/>
          <p:nvPr/>
        </p:nvSpPr>
        <p:spPr>
          <a:xfrm>
            <a:off x="3551866" y="1679415"/>
            <a:ext cx="1680268" cy="10646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Python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Colab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</p:txBody>
      </p:sp>
      <p:sp>
        <p:nvSpPr>
          <p:cNvPr id="12" name="원통형 11">
            <a:extLst>
              <a:ext uri="{FF2B5EF4-FFF2-40B4-BE49-F238E27FC236}">
                <a16:creationId xmlns:a16="http://schemas.microsoft.com/office/drawing/2014/main" id="{C763EBD9-B389-449F-913D-BDE63D6EAA9B}"/>
              </a:ext>
            </a:extLst>
          </p:cNvPr>
          <p:cNvSpPr/>
          <p:nvPr/>
        </p:nvSpPr>
        <p:spPr>
          <a:xfrm>
            <a:off x="972000" y="149175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기업 데이터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공공데이터포털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sp>
        <p:nvSpPr>
          <p:cNvPr id="13" name="원통형 12">
            <a:extLst>
              <a:ext uri="{FF2B5EF4-FFF2-40B4-BE49-F238E27FC236}">
                <a16:creationId xmlns:a16="http://schemas.microsoft.com/office/drawing/2014/main" id="{92631491-FD0F-4878-8D96-A8E6E62391B3}"/>
              </a:ext>
            </a:extLst>
          </p:cNvPr>
          <p:cNvSpPr/>
          <p:nvPr/>
        </p:nvSpPr>
        <p:spPr>
          <a:xfrm>
            <a:off x="6372000" y="149175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A90DC89-AE69-4D20-BFFC-FF1F962FF405}"/>
              </a:ext>
            </a:extLst>
          </p:cNvPr>
          <p:cNvCxnSpPr/>
          <p:nvPr/>
        </p:nvCxnSpPr>
        <p:spPr>
          <a:xfrm>
            <a:off x="2412000" y="2024085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6120392-5B21-48B2-91BD-6129026EA4DC}"/>
              </a:ext>
            </a:extLst>
          </p:cNvPr>
          <p:cNvCxnSpPr/>
          <p:nvPr/>
        </p:nvCxnSpPr>
        <p:spPr>
          <a:xfrm>
            <a:off x="5223780" y="2208825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4E23B4C-89C6-4D58-A97A-21C8BCEA607D}"/>
              </a:ext>
            </a:extLst>
          </p:cNvPr>
          <p:cNvSpPr txBox="1"/>
          <p:nvPr/>
        </p:nvSpPr>
        <p:spPr>
          <a:xfrm>
            <a:off x="5223780" y="2334019"/>
            <a:ext cx="11160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데이터 적재</a:t>
            </a:r>
            <a:endParaRPr kumimoji="0" lang="en-US" altLang="ko-KR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(</a:t>
            </a:r>
            <a:r>
              <a:rPr kumimoji="0" lang="en-US" altLang="ko-K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pymysql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</a:t>
            </a: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활용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)</a:t>
            </a:r>
            <a:endParaRPr kumimoji="0" lang="ko-KR" altLang="en-US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C705ED5-FF3A-4B13-BF71-14E14D4E14E9}"/>
              </a:ext>
            </a:extLst>
          </p:cNvPr>
          <p:cNvCxnSpPr>
            <a:cxnSpLocks/>
          </p:cNvCxnSpPr>
          <p:nvPr/>
        </p:nvCxnSpPr>
        <p:spPr>
          <a:xfrm flipH="1">
            <a:off x="2412000" y="2334019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914472F-B027-4BE4-81C6-22226BF95DFD}"/>
              </a:ext>
            </a:extLst>
          </p:cNvPr>
          <p:cNvSpPr txBox="1"/>
          <p:nvPr/>
        </p:nvSpPr>
        <p:spPr>
          <a:xfrm>
            <a:off x="2572315" y="2384085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API </a:t>
            </a: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요청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105423-B22E-42EA-A9A0-F97F0EAD11C0}"/>
              </a:ext>
            </a:extLst>
          </p:cNvPr>
          <p:cNvSpPr txBox="1"/>
          <p:nvPr/>
        </p:nvSpPr>
        <p:spPr>
          <a:xfrm>
            <a:off x="2510983" y="1491750"/>
            <a:ext cx="9300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CSV, </a:t>
            </a:r>
            <a:r>
              <a:rPr kumimoji="0" lang="en-US" altLang="ko-K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xls</a:t>
            </a:r>
            <a:endParaRPr kumimoji="0" lang="en-US" altLang="ko-KR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형식 데이터 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3B63B0DD-3A8B-4C4E-9B7F-CB061040B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656" y="2441467"/>
            <a:ext cx="512906" cy="463218"/>
          </a:xfrm>
          <a:prstGeom prst="rect">
            <a:avLst/>
          </a:prstGeom>
        </p:spPr>
      </p:pic>
      <p:sp>
        <p:nvSpPr>
          <p:cNvPr id="24" name="원통형 23">
            <a:extLst>
              <a:ext uri="{FF2B5EF4-FFF2-40B4-BE49-F238E27FC236}">
                <a16:creationId xmlns:a16="http://schemas.microsoft.com/office/drawing/2014/main" id="{1A02B018-1699-4F99-9C04-EA9820D8D520}"/>
              </a:ext>
            </a:extLst>
          </p:cNvPr>
          <p:cNvSpPr/>
          <p:nvPr/>
        </p:nvSpPr>
        <p:spPr>
          <a:xfrm>
            <a:off x="3672000" y="3601266"/>
            <a:ext cx="1440000" cy="106467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네이버 뉴스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기업 기사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1C4C9D5-953F-4329-8773-8EFB83FD910B}"/>
              </a:ext>
            </a:extLst>
          </p:cNvPr>
          <p:cNvCxnSpPr/>
          <p:nvPr/>
        </p:nvCxnSpPr>
        <p:spPr>
          <a:xfrm flipV="1">
            <a:off x="4396740" y="2728845"/>
            <a:ext cx="0" cy="857181"/>
          </a:xfrm>
          <a:prstGeom prst="straightConnector1">
            <a:avLst/>
          </a:prstGeom>
          <a:ln w="1524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5A2C664-C687-4DD5-A0C8-EB34935AEA23}"/>
              </a:ext>
            </a:extLst>
          </p:cNvPr>
          <p:cNvSpPr txBox="1"/>
          <p:nvPr/>
        </p:nvSpPr>
        <p:spPr>
          <a:xfrm>
            <a:off x="4392000" y="3058051"/>
            <a:ext cx="9300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각 기업 기사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Crawling</a:t>
            </a:r>
          </a:p>
        </p:txBody>
      </p:sp>
      <p:sp>
        <p:nvSpPr>
          <p:cNvPr id="18" name="Google Shape;176;p13">
            <a:extLst>
              <a:ext uri="{FF2B5EF4-FFF2-40B4-BE49-F238E27FC236}">
                <a16:creationId xmlns:a16="http://schemas.microsoft.com/office/drawing/2014/main" id="{AC64046F-53D2-4A84-A9BA-F57923CCFD5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535464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Team Structure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3" name="그룹 136">
            <a:extLst>
              <a:ext uri="{FF2B5EF4-FFF2-40B4-BE49-F238E27FC236}">
                <a16:creationId xmlns:a16="http://schemas.microsoft.com/office/drawing/2014/main" id="{FFBBE188-670A-414E-844F-42345964F692}"/>
              </a:ext>
            </a:extLst>
          </p:cNvPr>
          <p:cNvGrpSpPr/>
          <p:nvPr/>
        </p:nvGrpSpPr>
        <p:grpSpPr>
          <a:xfrm>
            <a:off x="2241834" y="1420674"/>
            <a:ext cx="3331570" cy="1545001"/>
            <a:chOff x="1905001" y="1772816"/>
            <a:chExt cx="5248274" cy="2376268"/>
          </a:xfrm>
        </p:grpSpPr>
        <p:grpSp>
          <p:nvGrpSpPr>
            <p:cNvPr id="14" name="그룹 132">
              <a:extLst>
                <a:ext uri="{FF2B5EF4-FFF2-40B4-BE49-F238E27FC236}">
                  <a16:creationId xmlns:a16="http://schemas.microsoft.com/office/drawing/2014/main" id="{718003CB-F68B-4C01-A8D6-89B0F89341FA}"/>
                </a:ext>
              </a:extLst>
            </p:cNvPr>
            <p:cNvGrpSpPr/>
            <p:nvPr/>
          </p:nvGrpSpPr>
          <p:grpSpPr>
            <a:xfrm>
              <a:off x="1905001" y="3158976"/>
              <a:ext cx="5248274" cy="990108"/>
              <a:chOff x="828675" y="4255659"/>
              <a:chExt cx="3286125" cy="399517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8B586EE5-88FE-4328-8740-9D375F535DBE}"/>
                  </a:ext>
                </a:extLst>
              </p:cNvPr>
              <p:cNvCxnSpPr/>
              <p:nvPr/>
            </p:nvCxnSpPr>
            <p:spPr bwMode="auto">
              <a:xfrm>
                <a:off x="828675" y="4255660"/>
                <a:ext cx="3286125" cy="0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C20CAFD7-FD8A-4068-B753-49B70EDA7C95}"/>
                  </a:ext>
                </a:extLst>
              </p:cNvPr>
              <p:cNvCxnSpPr/>
              <p:nvPr/>
            </p:nvCxnSpPr>
            <p:spPr bwMode="auto">
              <a:xfrm>
                <a:off x="828675" y="4255659"/>
                <a:ext cx="0" cy="399516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D9C394EA-5970-48FE-B2D1-256B3C1A604F}"/>
                  </a:ext>
                </a:extLst>
              </p:cNvPr>
              <p:cNvCxnSpPr/>
              <p:nvPr/>
            </p:nvCxnSpPr>
            <p:spPr bwMode="auto">
              <a:xfrm>
                <a:off x="4111239" y="4255659"/>
                <a:ext cx="0" cy="399517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EE95CCE-17B5-4FE4-BEFD-2D42190C0D5A}"/>
                </a:ext>
              </a:extLst>
            </p:cNvPr>
            <p:cNvCxnSpPr>
              <a:cxnSpLocks/>
            </p:cNvCxnSpPr>
            <p:nvPr/>
          </p:nvCxnSpPr>
          <p:spPr>
            <a:xfrm>
              <a:off x="4529139" y="2833886"/>
              <a:ext cx="0" cy="1315196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56B3420-C7B1-4A81-B2A5-C3568BBF903F}"/>
                </a:ext>
              </a:extLst>
            </p:cNvPr>
            <p:cNvCxnSpPr/>
            <p:nvPr/>
          </p:nvCxnSpPr>
          <p:spPr>
            <a:xfrm>
              <a:off x="4529138" y="1772816"/>
              <a:ext cx="0" cy="108012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20" name="그룹 62">
            <a:extLst>
              <a:ext uri="{FF2B5EF4-FFF2-40B4-BE49-F238E27FC236}">
                <a16:creationId xmlns:a16="http://schemas.microsoft.com/office/drawing/2014/main" id="{31F46458-4AD2-4148-8642-708246978ACA}"/>
              </a:ext>
            </a:extLst>
          </p:cNvPr>
          <p:cNvGrpSpPr/>
          <p:nvPr/>
        </p:nvGrpSpPr>
        <p:grpSpPr>
          <a:xfrm>
            <a:off x="3368346" y="872448"/>
            <a:ext cx="1328570" cy="1119832"/>
            <a:chOff x="3770387" y="1412776"/>
            <a:chExt cx="1919546" cy="1617957"/>
          </a:xfrm>
        </p:grpSpPr>
        <p:sp>
          <p:nvSpPr>
            <p:cNvPr id="21" name="자유형 45">
              <a:extLst>
                <a:ext uri="{FF2B5EF4-FFF2-40B4-BE49-F238E27FC236}">
                  <a16:creationId xmlns:a16="http://schemas.microsoft.com/office/drawing/2014/main" id="{60773BB2-710D-4987-9442-B7D8D07F0EEE}"/>
                </a:ext>
              </a:extLst>
            </p:cNvPr>
            <p:cNvSpPr/>
            <p:nvPr/>
          </p:nvSpPr>
          <p:spPr>
            <a:xfrm rot="20310878" flipH="1">
              <a:off x="4136717" y="2220006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육각형 21">
              <a:extLst>
                <a:ext uri="{FF2B5EF4-FFF2-40B4-BE49-F238E27FC236}">
                  <a16:creationId xmlns:a16="http://schemas.microsoft.com/office/drawing/2014/main" id="{310633D0-E8B2-4776-9669-060074C3E093}"/>
                </a:ext>
              </a:extLst>
            </p:cNvPr>
            <p:cNvSpPr/>
            <p:nvPr/>
          </p:nvSpPr>
          <p:spPr>
            <a:xfrm>
              <a:off x="3770387" y="1412776"/>
              <a:ext cx="1584176" cy="1365669"/>
            </a:xfrm>
            <a:prstGeom prst="hexagon">
              <a:avLst/>
            </a:prstGeom>
            <a:solidFill>
              <a:srgbClr val="FADA2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그릴 그린</a:t>
              </a:r>
            </a:p>
          </p:txBody>
        </p:sp>
      </p:grpSp>
      <p:sp>
        <p:nvSpPr>
          <p:cNvPr id="23" name="Rectangle 96">
            <a:extLst>
              <a:ext uri="{FF2B5EF4-FFF2-40B4-BE49-F238E27FC236}">
                <a16:creationId xmlns:a16="http://schemas.microsoft.com/office/drawing/2014/main" id="{A03CFD69-5B9A-4E99-9330-37A51476A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4755" y="1149974"/>
            <a:ext cx="1770879" cy="6771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프로젝트별 조직이라고 가정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0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팀 프로젝트를 위해 모인 인원</a:t>
            </a:r>
            <a:endParaRPr lang="en-US" altLang="ko-KR" sz="10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5" name="그룹 65">
            <a:extLst>
              <a:ext uri="{FF2B5EF4-FFF2-40B4-BE49-F238E27FC236}">
                <a16:creationId xmlns:a16="http://schemas.microsoft.com/office/drawing/2014/main" id="{0B1D010F-F01A-4DDA-B41E-68CA432AD43E}"/>
              </a:ext>
            </a:extLst>
          </p:cNvPr>
          <p:cNvGrpSpPr/>
          <p:nvPr/>
        </p:nvGrpSpPr>
        <p:grpSpPr>
          <a:xfrm>
            <a:off x="1692000" y="2965673"/>
            <a:ext cx="1283665" cy="1085653"/>
            <a:chOff x="404614" y="4871643"/>
            <a:chExt cx="1854666" cy="1568575"/>
          </a:xfrm>
        </p:grpSpPr>
        <p:sp>
          <p:nvSpPr>
            <p:cNvPr id="26" name="자유형 47">
              <a:extLst>
                <a:ext uri="{FF2B5EF4-FFF2-40B4-BE49-F238E27FC236}">
                  <a16:creationId xmlns:a16="http://schemas.microsoft.com/office/drawing/2014/main" id="{0AC8ADB1-92C1-4891-97E9-E43292587CBE}"/>
                </a:ext>
              </a:extLst>
            </p:cNvPr>
            <p:cNvSpPr/>
            <p:nvPr/>
          </p:nvSpPr>
          <p:spPr>
            <a:xfrm rot="20310878" flipH="1">
              <a:off x="706064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7" name="육각형 26">
              <a:extLst>
                <a:ext uri="{FF2B5EF4-FFF2-40B4-BE49-F238E27FC236}">
                  <a16:creationId xmlns:a16="http://schemas.microsoft.com/office/drawing/2014/main" id="{B4BD35C3-FD96-413D-9FB1-07CB226DE4EF}"/>
                </a:ext>
              </a:extLst>
            </p:cNvPr>
            <p:cNvSpPr/>
            <p:nvPr/>
          </p:nvSpPr>
          <p:spPr>
            <a:xfrm>
              <a:off x="404614" y="4871643"/>
              <a:ext cx="1584175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오혜진</a:t>
              </a:r>
            </a:p>
          </p:txBody>
        </p:sp>
      </p:grpSp>
      <p:grpSp>
        <p:nvGrpSpPr>
          <p:cNvPr id="29" name="그룹 66">
            <a:extLst>
              <a:ext uri="{FF2B5EF4-FFF2-40B4-BE49-F238E27FC236}">
                <a16:creationId xmlns:a16="http://schemas.microsoft.com/office/drawing/2014/main" id="{3E2AAC58-3B8E-49A9-9E99-6A48B29C1455}"/>
              </a:ext>
            </a:extLst>
          </p:cNvPr>
          <p:cNvGrpSpPr/>
          <p:nvPr/>
        </p:nvGrpSpPr>
        <p:grpSpPr>
          <a:xfrm>
            <a:off x="3369666" y="2965673"/>
            <a:ext cx="1279184" cy="1085653"/>
            <a:chOff x="2297038" y="4871643"/>
            <a:chExt cx="1848193" cy="1568575"/>
          </a:xfrm>
        </p:grpSpPr>
        <p:sp>
          <p:nvSpPr>
            <p:cNvPr id="30" name="자유형 48">
              <a:extLst>
                <a:ext uri="{FF2B5EF4-FFF2-40B4-BE49-F238E27FC236}">
                  <a16:creationId xmlns:a16="http://schemas.microsoft.com/office/drawing/2014/main" id="{A4A31C86-16F7-443F-B8E9-FAD7A0354C25}"/>
                </a:ext>
              </a:extLst>
            </p:cNvPr>
            <p:cNvSpPr/>
            <p:nvPr/>
          </p:nvSpPr>
          <p:spPr>
            <a:xfrm rot="20310878" flipH="1">
              <a:off x="2592015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1" name="육각형 30">
              <a:extLst>
                <a:ext uri="{FF2B5EF4-FFF2-40B4-BE49-F238E27FC236}">
                  <a16:creationId xmlns:a16="http://schemas.microsoft.com/office/drawing/2014/main" id="{FFA014F3-5A6C-456B-92BE-27721DE69E20}"/>
                </a:ext>
              </a:extLst>
            </p:cNvPr>
            <p:cNvSpPr/>
            <p:nvPr/>
          </p:nvSpPr>
          <p:spPr>
            <a:xfrm>
              <a:off x="2297038" y="4871643"/>
              <a:ext cx="1584176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천세륜</a:t>
              </a:r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33" name="그룹 66">
            <a:extLst>
              <a:ext uri="{FF2B5EF4-FFF2-40B4-BE49-F238E27FC236}">
                <a16:creationId xmlns:a16="http://schemas.microsoft.com/office/drawing/2014/main" id="{F6B303E8-0956-4643-B5C0-11F7014ACFB4}"/>
              </a:ext>
            </a:extLst>
          </p:cNvPr>
          <p:cNvGrpSpPr/>
          <p:nvPr/>
        </p:nvGrpSpPr>
        <p:grpSpPr>
          <a:xfrm>
            <a:off x="5019616" y="2965673"/>
            <a:ext cx="1279184" cy="1085653"/>
            <a:chOff x="2297038" y="4871643"/>
            <a:chExt cx="1848193" cy="1568575"/>
          </a:xfrm>
        </p:grpSpPr>
        <p:sp>
          <p:nvSpPr>
            <p:cNvPr id="34" name="자유형 48">
              <a:extLst>
                <a:ext uri="{FF2B5EF4-FFF2-40B4-BE49-F238E27FC236}">
                  <a16:creationId xmlns:a16="http://schemas.microsoft.com/office/drawing/2014/main" id="{A662961B-BB84-4E2E-99B1-1F28610E0A5D}"/>
                </a:ext>
              </a:extLst>
            </p:cNvPr>
            <p:cNvSpPr/>
            <p:nvPr/>
          </p:nvSpPr>
          <p:spPr>
            <a:xfrm rot="20310878" flipH="1">
              <a:off x="2592015" y="5629491"/>
              <a:ext cx="1553216" cy="810727"/>
            </a:xfrm>
            <a:custGeom>
              <a:avLst/>
              <a:gdLst>
                <a:gd name="connsiteX0" fmla="*/ 0 w 1782199"/>
                <a:gd name="connsiteY0" fmla="*/ 810727 h 810727"/>
                <a:gd name="connsiteX1" fmla="*/ 298599 w 1782199"/>
                <a:gd name="connsiteY1" fmla="*/ 0 h 810727"/>
                <a:gd name="connsiteX2" fmla="*/ 1782199 w 1782199"/>
                <a:gd name="connsiteY2" fmla="*/ 0 h 810727"/>
                <a:gd name="connsiteX3" fmla="*/ 1483600 w 1782199"/>
                <a:gd name="connsiteY3" fmla="*/ 810727 h 810727"/>
                <a:gd name="connsiteX4" fmla="*/ 0 w 1782199"/>
                <a:gd name="connsiteY4" fmla="*/ 810727 h 810727"/>
                <a:gd name="connsiteX0" fmla="*/ 0 w 1641194"/>
                <a:gd name="connsiteY0" fmla="*/ 838264 h 838264"/>
                <a:gd name="connsiteX1" fmla="*/ 298599 w 1641194"/>
                <a:gd name="connsiteY1" fmla="*/ 27537 h 838264"/>
                <a:gd name="connsiteX2" fmla="*/ 1641194 w 1641194"/>
                <a:gd name="connsiteY2" fmla="*/ 0 h 838264"/>
                <a:gd name="connsiteX3" fmla="*/ 1483600 w 1641194"/>
                <a:gd name="connsiteY3" fmla="*/ 838264 h 838264"/>
                <a:gd name="connsiteX4" fmla="*/ 0 w 1641194"/>
                <a:gd name="connsiteY4" fmla="*/ 838264 h 838264"/>
                <a:gd name="connsiteX0" fmla="*/ 0 w 1679685"/>
                <a:gd name="connsiteY0" fmla="*/ 810727 h 810727"/>
                <a:gd name="connsiteX1" fmla="*/ 298599 w 1679685"/>
                <a:gd name="connsiteY1" fmla="*/ 0 h 810727"/>
                <a:gd name="connsiteX2" fmla="*/ 1679685 w 1679685"/>
                <a:gd name="connsiteY2" fmla="*/ 266853 h 810727"/>
                <a:gd name="connsiteX3" fmla="*/ 1483600 w 1679685"/>
                <a:gd name="connsiteY3" fmla="*/ 810727 h 810727"/>
                <a:gd name="connsiteX4" fmla="*/ 0 w 1679685"/>
                <a:gd name="connsiteY4" fmla="*/ 810727 h 810727"/>
                <a:gd name="connsiteX0" fmla="*/ 0 w 1538959"/>
                <a:gd name="connsiteY0" fmla="*/ 485684 h 810727"/>
                <a:gd name="connsiteX1" fmla="*/ 157873 w 1538959"/>
                <a:gd name="connsiteY1" fmla="*/ 0 h 810727"/>
                <a:gd name="connsiteX2" fmla="*/ 1538959 w 1538959"/>
                <a:gd name="connsiteY2" fmla="*/ 266853 h 810727"/>
                <a:gd name="connsiteX3" fmla="*/ 1342874 w 1538959"/>
                <a:gd name="connsiteY3" fmla="*/ 810727 h 810727"/>
                <a:gd name="connsiteX4" fmla="*/ 0 w 1538959"/>
                <a:gd name="connsiteY4" fmla="*/ 485684 h 810727"/>
                <a:gd name="connsiteX0" fmla="*/ 0 w 1553216"/>
                <a:gd name="connsiteY0" fmla="*/ 646067 h 810727"/>
                <a:gd name="connsiteX1" fmla="*/ 172130 w 1553216"/>
                <a:gd name="connsiteY1" fmla="*/ 0 h 810727"/>
                <a:gd name="connsiteX2" fmla="*/ 1553216 w 1553216"/>
                <a:gd name="connsiteY2" fmla="*/ 266853 h 810727"/>
                <a:gd name="connsiteX3" fmla="*/ 1357131 w 1553216"/>
                <a:gd name="connsiteY3" fmla="*/ 810727 h 810727"/>
                <a:gd name="connsiteX4" fmla="*/ 0 w 1553216"/>
                <a:gd name="connsiteY4" fmla="*/ 646067 h 8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3216" h="810727">
                  <a:moveTo>
                    <a:pt x="0" y="646067"/>
                  </a:moveTo>
                  <a:lnTo>
                    <a:pt x="172130" y="0"/>
                  </a:lnTo>
                  <a:lnTo>
                    <a:pt x="1553216" y="266853"/>
                  </a:lnTo>
                  <a:lnTo>
                    <a:pt x="1357131" y="810727"/>
                  </a:lnTo>
                  <a:lnTo>
                    <a:pt x="0" y="6460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65000"/>
                    <a:alpha val="45000"/>
                  </a:schemeClr>
                </a:gs>
                <a:gs pos="100000">
                  <a:schemeClr val="bg1">
                    <a:lumMod val="50000"/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5" name="육각형 34">
              <a:extLst>
                <a:ext uri="{FF2B5EF4-FFF2-40B4-BE49-F238E27FC236}">
                  <a16:creationId xmlns:a16="http://schemas.microsoft.com/office/drawing/2014/main" id="{24431680-3EE0-496E-A4F5-54BEE037035D}"/>
                </a:ext>
              </a:extLst>
            </p:cNvPr>
            <p:cNvSpPr/>
            <p:nvPr/>
          </p:nvSpPr>
          <p:spPr>
            <a:xfrm>
              <a:off x="2297038" y="4871643"/>
              <a:ext cx="1584176" cy="1365669"/>
            </a:xfrm>
            <a:prstGeom prst="hexagon">
              <a:avLst/>
            </a:prstGeom>
            <a:solidFill>
              <a:srgbClr val="168CB3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오규진</a:t>
              </a:r>
            </a:p>
          </p:txBody>
        </p:sp>
      </p:grpSp>
      <p:sp>
        <p:nvSpPr>
          <p:cNvPr id="37" name="Rectangle 96">
            <a:extLst>
              <a:ext uri="{FF2B5EF4-FFF2-40B4-BE49-F238E27FC236}">
                <a16:creationId xmlns:a16="http://schemas.microsoft.com/office/drawing/2014/main" id="{AFF7D8EB-951D-4189-B788-802B3BBF1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001" y="3974791"/>
            <a:ext cx="1086804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백엔드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서버 측 개발 담당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Rectangle 96">
            <a:extLst>
              <a:ext uri="{FF2B5EF4-FFF2-40B4-BE49-F238E27FC236}">
                <a16:creationId xmlns:a16="http://schemas.microsoft.com/office/drawing/2014/main" id="{471F3AFF-CE0A-43A8-826E-B650651746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1338" y="3974791"/>
            <a:ext cx="1115852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프론트엔드</a:t>
            </a:r>
            <a:r>
              <a:rPr lang="en-US" altLang="ko-KR" sz="12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2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인터페이스 개발 담당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Rectangle 96">
            <a:extLst>
              <a:ext uri="{FF2B5EF4-FFF2-40B4-BE49-F238E27FC236}">
                <a16:creationId xmlns:a16="http://schemas.microsoft.com/office/drawing/2014/main" id="{17B76DDA-1486-4629-969F-CD93F178D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6942" y="3974791"/>
            <a:ext cx="1248162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12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빅데이터</a:t>
            </a:r>
            <a:r>
              <a:rPr lang="en-US" altLang="ko-KR" sz="1400" b="1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4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ctr">
              <a:spcBef>
                <a:spcPct val="0"/>
              </a:spcBef>
              <a:spcAft>
                <a:spcPct val="0"/>
              </a:spcAft>
            </a:pP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분석</a:t>
            </a:r>
            <a:r>
              <a:rPr lang="en-US" altLang="ko-KR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800" noProof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시각화</a:t>
            </a:r>
            <a:endParaRPr lang="en-US" altLang="ko-KR" sz="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Google Shape;176;p13">
            <a:extLst>
              <a:ext uri="{FF2B5EF4-FFF2-40B4-BE49-F238E27FC236}">
                <a16:creationId xmlns:a16="http://schemas.microsoft.com/office/drawing/2014/main" id="{840C74A1-9127-40EC-8FCF-BD64D009794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전처리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과정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코드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1FAD88B-1BBB-4522-9BE6-0A96FE353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1" t="13184" b="33334"/>
          <a:stretch/>
        </p:blipFill>
        <p:spPr>
          <a:xfrm>
            <a:off x="611999" y="2638048"/>
            <a:ext cx="4588113" cy="20937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F2B95AA-0056-40AD-B199-7E617FEC9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6" t="13185" b="45630"/>
          <a:stretch/>
        </p:blipFill>
        <p:spPr>
          <a:xfrm>
            <a:off x="612000" y="1001093"/>
            <a:ext cx="4588113" cy="1612325"/>
          </a:xfrm>
          <a:prstGeom prst="rect">
            <a:avLst/>
          </a:prstGeom>
        </p:spPr>
      </p:pic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59BBF97F-263A-4EEE-849F-5D2BD7920E07}"/>
              </a:ext>
            </a:extLst>
          </p:cNvPr>
          <p:cNvSpPr txBox="1">
            <a:spLocks/>
          </p:cNvSpPr>
          <p:nvPr/>
        </p:nvSpPr>
        <p:spPr>
          <a:xfrm>
            <a:off x="5154744" y="1807366"/>
            <a:ext cx="3815050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Raw Data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(csv, </a:t>
            </a:r>
            <a:r>
              <a:rPr kumimoji="0" lang="en-US" altLang="ko-KR" sz="2000" b="1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xls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형식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) </a:t>
            </a: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전처리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 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필요없는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columns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제거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지역 텍스트 데이터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기업 기사 데이터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선정 기업 중복 제거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sp>
        <p:nvSpPr>
          <p:cNvPr id="7" name="Google Shape;176;p13">
            <a:extLst>
              <a:ext uri="{FF2B5EF4-FFF2-40B4-BE49-F238E27FC236}">
                <a16:creationId xmlns:a16="http://schemas.microsoft.com/office/drawing/2014/main" id="{6493130B-AD58-40CB-9560-ABDFB3D7FDA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2727875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적재 과정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코드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85A1EA7-9DDC-451A-85D1-BB5651EC01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0" t="22003" r="1234" b="40445"/>
          <a:stretch/>
        </p:blipFill>
        <p:spPr>
          <a:xfrm>
            <a:off x="1769775" y="1117877"/>
            <a:ext cx="5604450" cy="1884079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C2C2ECD-1F07-4D6E-ABD9-89A6CE2409C3}"/>
              </a:ext>
            </a:extLst>
          </p:cNvPr>
          <p:cNvSpPr/>
          <p:nvPr/>
        </p:nvSpPr>
        <p:spPr>
          <a:xfrm>
            <a:off x="2364619" y="3479414"/>
            <a:ext cx="1680268" cy="10646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Python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</a:t>
            </a:r>
            <a:r>
              <a:rPr kumimoji="0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Colab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</p:txBody>
      </p:sp>
      <p:sp>
        <p:nvSpPr>
          <p:cNvPr id="12" name="원통형 11">
            <a:extLst>
              <a:ext uri="{FF2B5EF4-FFF2-40B4-BE49-F238E27FC236}">
                <a16:creationId xmlns:a16="http://schemas.microsoft.com/office/drawing/2014/main" id="{31523AC1-0BAD-4E73-BF76-670869F36C0F}"/>
              </a:ext>
            </a:extLst>
          </p:cNvPr>
          <p:cNvSpPr/>
          <p:nvPr/>
        </p:nvSpPr>
        <p:spPr>
          <a:xfrm>
            <a:off x="5184753" y="3291749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C610351-7964-4F2A-9C87-4032BF05ACCC}"/>
              </a:ext>
            </a:extLst>
          </p:cNvPr>
          <p:cNvCxnSpPr/>
          <p:nvPr/>
        </p:nvCxnSpPr>
        <p:spPr>
          <a:xfrm>
            <a:off x="4036533" y="4008824"/>
            <a:ext cx="1139866" cy="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E50E64B-9FD8-4DB0-92D2-24DF41DC5947}"/>
              </a:ext>
            </a:extLst>
          </p:cNvPr>
          <p:cNvSpPr txBox="1"/>
          <p:nvPr/>
        </p:nvSpPr>
        <p:spPr>
          <a:xfrm>
            <a:off x="4036533" y="4134018"/>
            <a:ext cx="8980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데이터 적재</a:t>
            </a:r>
            <a:endParaRPr kumimoji="0" lang="en-US" altLang="ko-KR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(</a:t>
            </a:r>
            <a:r>
              <a:rPr kumimoji="0" lang="en-US" altLang="ko-K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pymysql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sqlalchemy</a:t>
            </a:r>
            <a:endParaRPr kumimoji="0" lang="en-US" altLang="ko-KR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활용</a:t>
            </a:r>
            <a:r>
              <a: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)</a:t>
            </a:r>
            <a:endParaRPr kumimoji="0" lang="ko-KR" altLang="en-US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9AC578D-A7E9-48BE-97EF-BBA6BD401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409" y="4241466"/>
            <a:ext cx="512906" cy="463218"/>
          </a:xfrm>
          <a:prstGeom prst="rect">
            <a:avLst/>
          </a:prstGeom>
        </p:spPr>
      </p:pic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1ABF120C-F13A-4C0D-AF65-C7001C0A3A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2539487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프로세스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A1E458-4674-488D-9F7C-FC7FBD123C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44" r="64204" b="31388"/>
          <a:stretch/>
        </p:blipFill>
        <p:spPr>
          <a:xfrm>
            <a:off x="2109598" y="982890"/>
            <a:ext cx="2727641" cy="2308860"/>
          </a:xfrm>
          <a:prstGeom prst="rect">
            <a:avLst/>
          </a:prstGeom>
        </p:spPr>
      </p:pic>
      <p:sp>
        <p:nvSpPr>
          <p:cNvPr id="9" name="원통형 8">
            <a:extLst>
              <a:ext uri="{FF2B5EF4-FFF2-40B4-BE49-F238E27FC236}">
                <a16:creationId xmlns:a16="http://schemas.microsoft.com/office/drawing/2014/main" id="{18C7A7C1-62C8-4625-AF80-91797BA56AF7}"/>
              </a:ext>
            </a:extLst>
          </p:cNvPr>
          <p:cNvSpPr/>
          <p:nvPr/>
        </p:nvSpPr>
        <p:spPr>
          <a:xfrm>
            <a:off x="6012000" y="1702890"/>
            <a:ext cx="1440000" cy="1440000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그릴그린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.Corp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252729"/>
                </a:solidFill>
                <a:effectLst/>
                <a:uLnTx/>
                <a:uFillTx/>
                <a:latin typeface="휴먼엑스포"/>
                <a:ea typeface="휴먼엑스포"/>
                <a:cs typeface="+mn-cs"/>
                <a:sym typeface="Arial"/>
              </a:rPr>
              <a:t>(Maria DB)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252729"/>
              </a:solidFill>
              <a:effectLst/>
              <a:uLnTx/>
              <a:uFillTx/>
              <a:latin typeface="휴먼엑스포"/>
              <a:ea typeface="휴먼엑스포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894080" y="254906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5170080" y="2632620"/>
            <a:ext cx="6303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DB </a:t>
            </a:r>
            <a:r>
              <a:rPr kumimoji="0" lang="ko-KR" alt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연결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B74BCA1-FFEB-4B6B-B8A3-5A2F70ADA1CD}"/>
              </a:ext>
            </a:extLst>
          </p:cNvPr>
          <p:cNvSpPr txBox="1">
            <a:spLocks/>
          </p:cNvSpPr>
          <p:nvPr/>
        </p:nvSpPr>
        <p:spPr>
          <a:xfrm>
            <a:off x="612000" y="3142890"/>
            <a:ext cx="4225239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Tableau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란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? 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Self-Service BI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솔루션이자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데이터 시각화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툴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편의성과 빠른 시각화 속도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인터랙티브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(interactive)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대시보드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동적 그래프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(Dynamic graph)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표현 가능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EF088B46-3F99-4B48-85D5-4119E629F4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8454994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연결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1616160" y="853440"/>
            <a:ext cx="4571280" cy="2534261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1181460" y="2211750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125355" y="1888584"/>
            <a:ext cx="965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업종 분포를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나타내는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트리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Graph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3EC78F0F-5D70-4B06-A53E-A1CE6CC7AD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479329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0" y="3891946"/>
            <a:ext cx="1425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지역별 업종 분포를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나타내는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누적 막대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Graph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DB </a:t>
            </a:r>
            <a:r>
              <a: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휴먼엑스포"/>
                <a:ea typeface="휴먼엑스포"/>
                <a:cs typeface="Arial"/>
                <a:sym typeface="Arial"/>
              </a:rPr>
              <a:t>연결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1692000" y="3302390"/>
            <a:ext cx="4464960" cy="182544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1257300" y="4215111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76;p13">
            <a:extLst>
              <a:ext uri="{FF2B5EF4-FFF2-40B4-BE49-F238E27FC236}">
                <a16:creationId xmlns:a16="http://schemas.microsoft.com/office/drawing/2014/main" id="{81575276-D87F-4A25-81BC-96B11D0520E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6818767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51DEFD41-168C-4E34-B4BC-84E550AD7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000" y="828084"/>
            <a:ext cx="5374688" cy="429975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450DCD2-5F93-4898-B9A0-93469BC3B72B}"/>
              </a:ext>
            </a:extLst>
          </p:cNvPr>
          <p:cNvSpPr txBox="1"/>
          <p:nvPr/>
        </p:nvSpPr>
        <p:spPr>
          <a:xfrm>
            <a:off x="7567884" y="2239870"/>
            <a:ext cx="1497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Char char="-"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해당 선정 업체 수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  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막대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Graph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Char char="-"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지역별 분포</a:t>
            </a:r>
            <a:endParaRPr kumimoji="0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  </a:t>
            </a: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데이터 </a:t>
            </a: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Graph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시각화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대시보드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D0DBDA-F2C2-4451-AB28-DD67B441F2AA}"/>
              </a:ext>
            </a:extLst>
          </p:cNvPr>
          <p:cNvCxnSpPr>
            <a:cxnSpLocks/>
          </p:cNvCxnSpPr>
          <p:nvPr/>
        </p:nvCxnSpPr>
        <p:spPr>
          <a:xfrm flipH="1" flipV="1">
            <a:off x="4476482" y="3057920"/>
            <a:ext cx="1077960" cy="5320"/>
          </a:xfrm>
          <a:prstGeom prst="straightConnector1">
            <a:avLst/>
          </a:prstGeom>
          <a:ln w="1524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389CA5-0926-4201-B1CA-BB73A80AB687}"/>
              </a:ext>
            </a:extLst>
          </p:cNvPr>
          <p:cNvSpPr txBox="1"/>
          <p:nvPr/>
        </p:nvSpPr>
        <p:spPr>
          <a:xfrm>
            <a:off x="4752482" y="3141480"/>
            <a:ext cx="6303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DB </a:t>
            </a:r>
            <a:r>
              <a:rPr kumimoji="0" lang="ko-KR" alt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연결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C0F9969-9B17-4251-AC32-877779E9C643}"/>
              </a:ext>
            </a:extLst>
          </p:cNvPr>
          <p:cNvSpPr/>
          <p:nvPr/>
        </p:nvSpPr>
        <p:spPr>
          <a:xfrm>
            <a:off x="6095999" y="822960"/>
            <a:ext cx="990601" cy="434399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/>
              <a:cs typeface="+mn-cs"/>
              <a:sym typeface="Arial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B5A231B-29E4-4954-9982-6CD1AE4E6833}"/>
              </a:ext>
            </a:extLst>
          </p:cNvPr>
          <p:cNvCxnSpPr>
            <a:cxnSpLocks/>
          </p:cNvCxnSpPr>
          <p:nvPr/>
        </p:nvCxnSpPr>
        <p:spPr>
          <a:xfrm flipH="1">
            <a:off x="7092000" y="2449628"/>
            <a:ext cx="434700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2650E321-83E4-47CE-9966-6CC11369428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429465" y="3095535"/>
            <a:ext cx="1573350" cy="259080"/>
          </a:xfrm>
          <a:prstGeom prst="bentConnector3">
            <a:avLst>
              <a:gd name="adj1" fmla="val 115"/>
            </a:avLst>
          </a:prstGeom>
          <a:ln w="1524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176;p13">
            <a:extLst>
              <a:ext uri="{FF2B5EF4-FFF2-40B4-BE49-F238E27FC236}">
                <a16:creationId xmlns:a16="http://schemas.microsoft.com/office/drawing/2014/main" id="{7796AEB0-6224-4175-A1CD-E6778729220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564019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659B23B-049C-4E95-9736-0CD032D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기사 모음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(Crawling)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54F1FF-18E3-49A1-B618-F615923528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33" t="17926" r="1600" b="33778"/>
          <a:stretch/>
        </p:blipFill>
        <p:spPr>
          <a:xfrm>
            <a:off x="252000" y="1131750"/>
            <a:ext cx="4212000" cy="183081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7AB493D-FAD4-47F8-A700-D02C623AEC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00" t="13481" r="867" b="33630"/>
          <a:stretch/>
        </p:blipFill>
        <p:spPr>
          <a:xfrm>
            <a:off x="251820" y="3061626"/>
            <a:ext cx="4212000" cy="2004912"/>
          </a:xfrm>
          <a:prstGeom prst="rect">
            <a:avLst/>
          </a:prstGeom>
        </p:spPr>
      </p:pic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66302214-329A-434E-BF4A-E831048104B5}"/>
              </a:ext>
            </a:extLst>
          </p:cNvPr>
          <p:cNvSpPr txBox="1">
            <a:spLocks/>
          </p:cNvSpPr>
          <p:nvPr/>
        </p:nvSpPr>
        <p:spPr>
          <a:xfrm>
            <a:off x="4353909" y="879434"/>
            <a:ext cx="4538091" cy="4364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11430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Roboto Condensed"/>
              <a:buNone/>
              <a:tabLst/>
              <a:defRPr/>
            </a:pP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Crawling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과 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DB </a:t>
            </a:r>
            <a:r>
              <a: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적재를 위한 코드</a:t>
            </a:r>
            <a:r>
              <a:rPr kumimoji="0" lang="en-US" altLang="ko-KR" sz="2400" b="1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나눔고딕 ExtraBold" panose="020D0904000000000000" pitchFamily="50" charset="-127"/>
                <a:cs typeface="Arial" pitchFamily="34" charset="0"/>
                <a:sym typeface="Roboto Condensed"/>
              </a:rPr>
              <a:t>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Beautifulsoup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requests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라이브러리 사용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내용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전처리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 후 </a:t>
            </a: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c_board_id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, title, source, link, subtitle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내용을 받아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CSV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형식으로 저장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18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Pymysql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을 사용해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DB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07896"/>
                </a:solidFill>
                <a:effectLst/>
                <a:uLnTx/>
                <a:uFillTx/>
                <a:latin typeface="Roboto Condensed"/>
                <a:ea typeface="210 M고딕 030" panose="02020603020101020101" pitchFamily="18" charset="-127"/>
                <a:cs typeface="Arial" pitchFamily="34" charset="0"/>
                <a:sym typeface="Roboto Condensed"/>
              </a:rPr>
              <a:t>에 적재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srgbClr val="607896"/>
              </a:solidFill>
              <a:effectLst/>
              <a:uLnTx/>
              <a:uFillTx/>
              <a:latin typeface="Roboto Condensed"/>
              <a:ea typeface="210 M고딕 030" panose="02020603020101020101" pitchFamily="18" charset="-127"/>
              <a:cs typeface="Arial" pitchFamily="34" charset="0"/>
              <a:sym typeface="Roboto Condense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0E62BF5-B3BA-4108-822B-B03CD96194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44" t="40476" r="27267" b="44592"/>
          <a:stretch/>
        </p:blipFill>
        <p:spPr>
          <a:xfrm>
            <a:off x="4680182" y="3061626"/>
            <a:ext cx="4145280" cy="7680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0C4E738-509D-499D-9D31-984C1A6717D8}"/>
              </a:ext>
            </a:extLst>
          </p:cNvPr>
          <p:cNvSpPr txBox="1"/>
          <p:nvPr/>
        </p:nvSpPr>
        <p:spPr>
          <a:xfrm>
            <a:off x="5781868" y="3927013"/>
            <a:ext cx="1726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▲ 기사 모음 형식</a:t>
            </a:r>
            <a:r>
              <a:rPr kumimoji="0" lang="en-US" altLang="ko-KR" sz="1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(CSV)</a:t>
            </a:r>
            <a:endParaRPr kumimoji="0" lang="ko-KR" altLang="en-US" sz="1200" b="1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9" name="Google Shape;176;p13">
            <a:extLst>
              <a:ext uri="{FF2B5EF4-FFF2-40B4-BE49-F238E27FC236}">
                <a16:creationId xmlns:a16="http://schemas.microsoft.com/office/drawing/2014/main" id="{05186E41-5635-45A5-B7B2-2ADB392E38A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8328383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667CE3-3AA5-4BDA-94D5-20E8586620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감사합니다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http://corpcollector.or.kr/</a:t>
            </a:r>
            <a:endParaRPr lang="ko-KR" altLang="en-US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707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endParaRPr sz="7200" b="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/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프로젝트 설명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latin typeface="휴먼엑스포" panose="02030504000101010101" pitchFamily="18" charset="-127"/>
                <a:ea typeface="휴먼엑스포" panose="02030504000101010101" pitchFamily="18" charset="-127"/>
              </a:rPr>
              <a:t>CorpCollector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란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프로젝트 기획 배경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프로젝트 기대 효과</a:t>
            </a:r>
            <a:endParaRPr lang="en-US" altLang="ko-KR"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사용한 </a:t>
            </a:r>
            <a:r>
              <a: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HW, SW </a:t>
            </a:r>
            <a:r>
              <a:rPr lang="ko-KR" altLang="en-US" sz="16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목록</a:t>
            </a:r>
            <a:endParaRPr sz="16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6206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What’s </a:t>
            </a:r>
            <a:r>
              <a:rPr 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CorpCollector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36" name="내용 개체 틀 3">
            <a:extLst>
              <a:ext uri="{FF2B5EF4-FFF2-40B4-BE49-F238E27FC236}">
                <a16:creationId xmlns:a16="http://schemas.microsoft.com/office/drawing/2014/main" id="{D1973D51-233E-46B8-929B-BA946881720B}"/>
              </a:ext>
            </a:extLst>
          </p:cNvPr>
          <p:cNvSpPr txBox="1">
            <a:spLocks/>
          </p:cNvSpPr>
          <p:nvPr/>
        </p:nvSpPr>
        <p:spPr>
          <a:xfrm>
            <a:off x="450348" y="1390763"/>
            <a:ext cx="7488832" cy="3670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 typeface="Arial" pitchFamily="34" charset="0"/>
              <a:buNone/>
            </a:pPr>
            <a:r>
              <a:rPr lang="ko-KR" altLang="en-US" sz="2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소비자 입장에서 보는 </a:t>
            </a:r>
            <a:r>
              <a:rPr lang="ko-KR" altLang="en-US" sz="2600" b="1" dirty="0">
                <a:solidFill>
                  <a:srgbClr val="168CB3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선한 기업</a:t>
            </a:r>
            <a:r>
              <a:rPr lang="ko-KR" altLang="en-US" sz="26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정보를 제공하는 웹</a:t>
            </a:r>
            <a:endParaRPr lang="en-US" altLang="ko-KR" sz="2600" b="1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>
              <a:buClrTx/>
              <a:buFont typeface="Arial" pitchFamily="34" charset="0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동적 웹 </a:t>
            </a:r>
            <a:r>
              <a:rPr lang="ko-KR" altLang="en-US" sz="1600" dirty="0">
                <a:solidFill>
                  <a:srgbClr val="6D7378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프로젝트로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구성해서 접근성을 높인다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기업정보 관련 공공데이터 파일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/API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이용하되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사용자가 쉽게 정보를 이해하고 파악할 수 있도록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UI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를 구성한다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</a:b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단순 기업 리스트만이 아닌 데이터 분석을 통해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ClrTx/>
              <a:buNone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   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얻을 수 있는 자료의 질을 높인다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.</a:t>
            </a:r>
          </a:p>
          <a:p>
            <a:pPr marL="457200" indent="-457200">
              <a:buClrTx/>
              <a:buFont typeface="+mj-lt"/>
              <a:buAutoNum type="arabicPeriod"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457200" indent="-457200">
              <a:buClrTx/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3535039-948C-4B05-9197-2B426A2C82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rgbClr val="4BACC6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000" y="196801"/>
            <a:ext cx="1080120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71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>
            <a:extLst>
              <a:ext uri="{FF2B5EF4-FFF2-40B4-BE49-F238E27FC236}">
                <a16:creationId xmlns:a16="http://schemas.microsoft.com/office/drawing/2014/main" id="{8EAA4AEE-E099-44B5-AAE6-FC91CBF09B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" t="5035" r="1917"/>
          <a:stretch/>
        </p:blipFill>
        <p:spPr>
          <a:xfrm>
            <a:off x="395296" y="1131750"/>
            <a:ext cx="7416824" cy="2715890"/>
          </a:xfrm>
          <a:prstGeom prst="rect">
            <a:avLst/>
          </a:prstGeom>
        </p:spPr>
      </p:pic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기획 배경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buFont typeface="Roboto Condensed"/>
              <a:buNone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▲ 논란이 있는 기업 제품 대신 다른 기업의 대체재를 소비한 결과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  <a:hlinkClick r:id="rId4"/>
              </a:rPr>
              <a:t>https://www.jobplanet.co.kr/contents/news-994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557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기대 효과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698F1136-FA07-42D0-8EAC-A4C8641784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2011874"/>
              </p:ext>
            </p:extLst>
          </p:nvPr>
        </p:nvGraphicFramePr>
        <p:xfrm>
          <a:off x="1692000" y="125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16881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2202560" y="91050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HW, SW,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호스팅 업체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1" name="내용 개체 틀 3">
            <a:extLst>
              <a:ext uri="{FF2B5EF4-FFF2-40B4-BE49-F238E27FC236}">
                <a16:creationId xmlns:a16="http://schemas.microsoft.com/office/drawing/2014/main" id="{55F7454B-53D4-4602-B717-E90745EA2289}"/>
              </a:ext>
            </a:extLst>
          </p:cNvPr>
          <p:cNvSpPr txBox="1">
            <a:spLocks/>
          </p:cNvSpPr>
          <p:nvPr/>
        </p:nvSpPr>
        <p:spPr>
          <a:xfrm>
            <a:off x="742000" y="3291750"/>
            <a:ext cx="6350000" cy="246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»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⋄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○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■"/>
              <a:defRPr sz="1800" b="0" i="0" u="none" strike="noStrike" cap="non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>
              <a:buFont typeface="Roboto Condensed"/>
              <a:buNone/>
            </a:pP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  <a:p>
            <a:pPr indent="-457200">
              <a:buFont typeface="+mj-lt"/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AB2246C3-4816-47C7-87C2-037F1DBDD4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3826693"/>
              </p:ext>
            </p:extLst>
          </p:nvPr>
        </p:nvGraphicFramePr>
        <p:xfrm>
          <a:off x="1692000" y="834449"/>
          <a:ext cx="5760000" cy="40130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Google Shape;176;p13">
            <a:extLst>
              <a:ext uri="{FF2B5EF4-FFF2-40B4-BE49-F238E27FC236}">
                <a16:creationId xmlns:a16="http://schemas.microsoft.com/office/drawing/2014/main" id="{C91D8727-0E4A-47F0-B78A-6F7E48545F5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962860" y="1"/>
            <a:ext cx="114262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Corp Collector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423342287"/>
      </p:ext>
    </p:extLst>
  </p:cSld>
  <p:clrMapOvr>
    <a:masterClrMapping/>
  </p:clrMapOvr>
</p:sld>
</file>

<file path=ppt/theme/theme1.xml><?xml version="1.0" encoding="utf-8"?>
<a:theme xmlns:a="http://schemas.openxmlformats.org/drawingml/2006/main" name="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E8EDF1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4D77AC"/>
      </a:hlink>
      <a:folHlink>
        <a:srgbClr val="6611CC"/>
      </a:folHlink>
    </a:clrScheme>
    <a:fontScheme name="사용자 지정 1">
      <a:majorFont>
        <a:latin typeface="Arial"/>
        <a:ea typeface="휴먼엑스포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21D0B736B602D4C9CD7B448D66106CE" ma:contentTypeVersion="2" ma:contentTypeDescription="새 문서를 만듭니다." ma:contentTypeScope="" ma:versionID="55eff95697cf0f84d4a746e0870c9871">
  <xsd:schema xmlns:xsd="http://www.w3.org/2001/XMLSchema" xmlns:xs="http://www.w3.org/2001/XMLSchema" xmlns:p="http://schemas.microsoft.com/office/2006/metadata/properties" xmlns:ns3="32e0b9af-762a-4089-b101-b74a352bf303" targetNamespace="http://schemas.microsoft.com/office/2006/metadata/properties" ma:root="true" ma:fieldsID="363a4bed91c48f4733bdff07496711fa" ns3:_="">
    <xsd:import namespace="32e0b9af-762a-4089-b101-b74a352bf3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0b9af-762a-4089-b101-b74a352bf3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FB9B57E-6BF0-4E28-92DE-41FDF1F736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0b9af-762a-4089-b101-b74a352bf3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01040B-5601-4948-951E-794E363D39CB}">
  <ds:schemaRefs>
    <ds:schemaRef ds:uri="32e0b9af-762a-4089-b101-b74a352bf303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F1067A0-2CAD-4D0C-8108-16D4713322A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2360</TotalTime>
  <Words>978</Words>
  <Application>Microsoft Office PowerPoint</Application>
  <PresentationFormat>화면 슬라이드 쇼(16:9)</PresentationFormat>
  <Paragraphs>251</Paragraphs>
  <Slides>47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4" baseType="lpstr">
      <vt:lpstr>휴먼엑스포</vt:lpstr>
      <vt:lpstr>나눔고딕</vt:lpstr>
      <vt:lpstr>Oswald</vt:lpstr>
      <vt:lpstr>맑은 고딕</vt:lpstr>
      <vt:lpstr>Arial</vt:lpstr>
      <vt:lpstr>Roboto Condensed</vt:lpstr>
      <vt:lpstr>Wolsey template</vt:lpstr>
      <vt:lpstr>TEAM 그릴그린 Corp Collector</vt:lpstr>
      <vt:lpstr>목차</vt:lpstr>
      <vt:lpstr>1. 팀 구조</vt:lpstr>
      <vt:lpstr>Team Structure</vt:lpstr>
      <vt:lpstr>2. 프로젝트 설명</vt:lpstr>
      <vt:lpstr>What’s CorpCollector?</vt:lpstr>
      <vt:lpstr>프로젝트 기획 배경</vt:lpstr>
      <vt:lpstr>프로젝트 기대 효과</vt:lpstr>
      <vt:lpstr>사용한 HW, SW, 호스팅 업체</vt:lpstr>
      <vt:lpstr>2. 산출물 소개</vt:lpstr>
      <vt:lpstr>퍼트 차트(Pert Chart)</vt:lpstr>
      <vt:lpstr>유지보수 및 이후 활동</vt:lpstr>
      <vt:lpstr>간트 차트(Gantt Chart)</vt:lpstr>
      <vt:lpstr>사이트맵 구조</vt:lpstr>
      <vt:lpstr>4. 결과물 및 테스팅</vt:lpstr>
      <vt:lpstr>프론트 엔드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화면 구성 소개</vt:lpstr>
      <vt:lpstr>백엔드</vt:lpstr>
      <vt:lpstr>웹 구조</vt:lpstr>
      <vt:lpstr>디자인 패턴</vt:lpstr>
      <vt:lpstr>회원 관리 클래스 다이어그램</vt:lpstr>
      <vt:lpstr>이메일 인증 클래스 다이어그램</vt:lpstr>
      <vt:lpstr>기업 찾기 클래스 다이어그램</vt:lpstr>
      <vt:lpstr>커뮤니티 클래스 다이어그램</vt:lpstr>
      <vt:lpstr>정보 나눔 클래스 다이어그램</vt:lpstr>
      <vt:lpstr>마이페이지 클래스 다이어그램</vt:lpstr>
      <vt:lpstr>빅데이터</vt:lpstr>
      <vt:lpstr>데이터 프로세스 구조</vt:lpstr>
      <vt:lpstr>데이터 전처리 과정(코드)</vt:lpstr>
      <vt:lpstr>데이터 적재 과정(코드)</vt:lpstr>
      <vt:lpstr>데이터 시각화 - 프로세스</vt:lpstr>
      <vt:lpstr>데이터 시각화 - 대시보드</vt:lpstr>
      <vt:lpstr>데이터 시각화 - 대시보드</vt:lpstr>
      <vt:lpstr>데이터 시각화 - 대시보드</vt:lpstr>
      <vt:lpstr>기사 모음(Crawling) 과정</vt:lpstr>
      <vt:lpstr>감사합니다. http://corpcollector.or.kr/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그릴그린 Corp Collector</dc:title>
  <dc:creator>82102</dc:creator>
  <cp:lastModifiedBy>오규진</cp:lastModifiedBy>
  <cp:revision>75</cp:revision>
  <dcterms:modified xsi:type="dcterms:W3CDTF">2021-12-09T13:52:50Z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0x010100621D0B736B602D4C9CD7B448D66106CE</vt:lpwstr>
  </property>
</Properties>
</file>